
<file path=[Content_Types].xml><?xml version="1.0" encoding="utf-8"?>
<Types xmlns="http://schemas.openxmlformats.org/package/2006/content-types">
  <Default Extension="jpeg" ContentType="image/jpeg"/>
  <Default Extension="png" ContentType="image/png"/>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5"/>
  </p:notesMasterIdLst>
  <p:sldIdLst>
    <p:sldId id="256" r:id="rId4"/>
    <p:sldId id="257" r:id="rId6"/>
    <p:sldId id="261" r:id="rId7"/>
    <p:sldId id="258" r:id="rId8"/>
    <p:sldId id="259" r:id="rId9"/>
    <p:sldId id="287" r:id="rId10"/>
    <p:sldId id="269" r:id="rId11"/>
    <p:sldId id="266" r:id="rId12"/>
    <p:sldId id="267" r:id="rId13"/>
    <p:sldId id="268" r:id="rId14"/>
    <p:sldId id="288" r:id="rId15"/>
    <p:sldId id="270" r:id="rId16"/>
    <p:sldId id="263" r:id="rId17"/>
    <p:sldId id="271" r:id="rId18"/>
    <p:sldId id="265" r:id="rId19"/>
    <p:sldId id="280" r:id="rId20"/>
    <p:sldId id="282" r:id="rId21"/>
    <p:sldId id="262" r:id="rId22"/>
    <p:sldId id="264" r:id="rId23"/>
    <p:sldId id="2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0C01E"/>
    <a:srgbClr val="DBDCDE"/>
    <a:srgbClr val="FFFFFF"/>
    <a:srgbClr val="25215E"/>
    <a:srgbClr val="BFBFBF"/>
    <a:srgbClr val="FEDAA9"/>
    <a:srgbClr val="87BACB"/>
    <a:srgbClr val="95BDCA"/>
    <a:srgbClr val="BF9B7D"/>
    <a:srgbClr val="6AB2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90361" autoAdjust="0"/>
  </p:normalViewPr>
  <p:slideViewPr>
    <p:cSldViewPr snapToGrid="0" showGuides="1">
      <p:cViewPr varScale="1">
        <p:scale>
          <a:sx n="61" d="100"/>
          <a:sy n="61" d="100"/>
        </p:scale>
        <p:origin x="884" y="44"/>
      </p:cViewPr>
      <p:guideLst>
        <p:guide orient="horz" pos="2010"/>
        <p:guide pos="3846"/>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 Type="http://schemas.openxmlformats.org/officeDocument/2006/relationships/slide" Target="slides/slide1.xml"/><Relationship Id="rId3" Type="http://schemas.openxmlformats.org/officeDocument/2006/relationships/slideMaster" Target="slideMasters/slideMaster2.xml"/><Relationship Id="rId27" Type="http://schemas.openxmlformats.org/officeDocument/2006/relationships/tableStyles" Target="tableStyles.xml"/><Relationship Id="rId26" Type="http://schemas.openxmlformats.org/officeDocument/2006/relationships/viewProps" Target="viewProps.xml"/><Relationship Id="rId25" Type="http://schemas.openxmlformats.org/officeDocument/2006/relationships/presProps" Target="presProps.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MY"/>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D56E19E-1849-4554-BCEB-1278E127884F}" type="datetimeFigureOut">
              <a:rPr lang="en-MY" smtClean="0"/>
            </a:fld>
            <a:endParaRPr lang="en-MY"/>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MY"/>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MY"/>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6077FA3-53EE-40D8-8B58-6E04F036D873}" type="slidenum">
              <a:rPr lang="en-MY" smtClean="0"/>
            </a:fld>
            <a:endParaRPr lang="en-MY"/>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Continueing from my big idea, “the newtellla way”(aka the new way of eating Nutella).</a:t>
            </a:r>
            <a:endParaRPr lang="en-MY" altLang="en-US"/>
          </a:p>
          <a:p>
            <a:r>
              <a:rPr lang="en-MY" altLang="en-US"/>
              <a:t>I wanted to approch by adiences in a fun and adventurous way. Thus, coming out with the campaign title “Let's be Friends, the Newtella Way”.</a:t>
            </a:r>
            <a:endParaRPr lang="en-MY"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sym typeface="+mn-ea"/>
              </a:rPr>
              <a:t>Aside from having a recipe app, the app also has a session where Mom's and kids can play and follow along with some interesting stories that are connnected with the mascot's that i talked about earlier. </a:t>
            </a:r>
            <a:endParaRPr lang="en-MY" altLang="en-US"/>
          </a:p>
          <a:p>
            <a:r>
              <a:rPr lang="en-MY" altLang="en-US">
                <a:sym typeface="+mn-ea"/>
              </a:rPr>
              <a:t>Once they first login, they will see page , which is level 1. Each level uploacks 5 Chapters of the story. </a:t>
            </a:r>
            <a:endParaRPr lang="en-MY" altLang="en-US"/>
          </a:p>
          <a:p>
            <a:endParaRPr lang="en-MY" altLang="en-US"/>
          </a:p>
          <a:p>
            <a:r>
              <a:rPr lang="en-MY" altLang="en-US"/>
              <a:t>so in order to read Chapter 6-10, they have to level up to unlock the next level.</a:t>
            </a:r>
            <a:endParaRPr lang="en-MY"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This will encourage the consumers to try out new newtella recipes at the same time boost some sales.</a:t>
            </a:r>
            <a:endParaRPr lang="en-MY"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Let's have a look at the actualy app</a:t>
            </a:r>
            <a:endParaRPr lang="en-MY" altLang="en-US"/>
          </a:p>
          <a:p>
            <a:r>
              <a:rPr lang="en-MY" altLang="en-US"/>
              <a:t>https://xd.adobe.com/view/c54a36ad-9017-4bdb-48ca-808a76a84b97-b37b/</a:t>
            </a:r>
            <a:endParaRPr lang="en-MY"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Next, social media.</a:t>
            </a:r>
            <a:endParaRPr lang="en-MY" altLang="en-US"/>
          </a:p>
          <a:p>
            <a:r>
              <a:rPr lang="en-MY" altLang="en-US"/>
              <a:t>Using the main mascot, Newtella..create a mini online interaction.</a:t>
            </a:r>
            <a:endParaRPr lang="en-MY"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the game is to count the numbers of mascots, nutella, jelly and donut that appeared in the 9 post. So the 9 post will form a big picture. This design is used in the app and reused here so that it connects together. And those who read the storybook will also be excited to play a game of the same mascots because they feel connected. </a:t>
            </a:r>
            <a:endParaRPr lang="en-MY"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Also incorporating the Kingdom design from the app, There will be a Pop-up store in Midvalley.</a:t>
            </a:r>
            <a:endParaRPr lang="en-MY" altLang="en-US"/>
          </a:p>
          <a:p>
            <a:r>
              <a:rPr lang="en-MY" altLang="en-US"/>
              <a:t>So there will be 3 Kingdoms scattered around Midvally. One could be in the Centre Court, one in the east courst and one in the west court and different levels. </a:t>
            </a:r>
            <a:endParaRPr lang="en-MY" altLang="en-US"/>
          </a:p>
          <a:p>
            <a:r>
              <a:rPr lang="en-MY" altLang="en-US"/>
              <a:t>This is because I want to incorporate the idea of trussure hunt here too. So customers have to search for different levels to find the event. </a:t>
            </a:r>
            <a:endParaRPr lang="en-MY"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Inside each pop-up store, families can enter inside and make delicious nutella desserts with the guides of the promoters there. For example, if they went into a Jelly popup store, the promoters there will teach them to make Nutella jelly on the spot that they can bring back to eat. They can also choose different topings to go with the Jelly. </a:t>
            </a:r>
            <a:endParaRPr lang="en-MY" altLang="en-US"/>
          </a:p>
          <a:p>
            <a:endParaRPr lang="en-MY" altLang="en-US"/>
          </a:p>
          <a:p>
            <a:r>
              <a:rPr lang="en-MY" altLang="en-US"/>
              <a:t>This is a fun and interactive way of teaching families that you can eat Nutella differently and deliciously.  </a:t>
            </a:r>
            <a:endParaRPr lang="en-MY"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In the event, Nutella will also collaborate with Tealive to serve a limited edition “Nutella Tealive Drink”.</a:t>
            </a:r>
            <a:endParaRPr lang="en-MY" altLang="en-US"/>
          </a:p>
          <a:p>
            <a:r>
              <a:rPr lang="en-MY" altLang="en-US"/>
              <a:t>The first 100 customers will get a free drink.</a:t>
            </a:r>
            <a:endParaRPr lang="en-MY" altLang="en-US"/>
          </a:p>
          <a:p>
            <a:r>
              <a:rPr lang="en-MY" altLang="en-US"/>
              <a:t>On top of the cup packaging, I also added in the different mascot to attrack the children.</a:t>
            </a:r>
            <a:endParaRPr lang="en-MY"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In order to promote the event, there will be posters placed around the shoping mall to target those who are shopping</a:t>
            </a:r>
            <a:endParaRPr lang="en-MY"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and also on Nutella Packaging. SO This will be in the market 3 months before the launch of the event. This is to target the current nutella customers </a:t>
            </a:r>
            <a:endParaRPr lang="en-MY"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dirty="0">
                <a:sym typeface="+mn-ea"/>
              </a:rPr>
              <a:t>The concept is like Dora the Explorer going on an adventure.</a:t>
            </a:r>
            <a:endParaRPr lang="en-MY" dirty="0">
              <a:sym typeface="+mn-ea"/>
            </a:endParaRPr>
          </a:p>
          <a:p>
            <a:r>
              <a:rPr lang="en-MY" dirty="0">
                <a:sym typeface="+mn-ea"/>
              </a:rPr>
              <a:t>Nutella is a character who wants to find his long lost friends, which are the different chocolate dessert choices in the world. </a:t>
            </a:r>
            <a:endParaRPr lang="en-MY" dirty="0">
              <a:sym typeface="+mn-ea"/>
            </a:endParaRPr>
          </a:p>
          <a:p>
            <a:r>
              <a:rPr lang="en-MY" dirty="0">
                <a:sym typeface="+mn-ea"/>
              </a:rPr>
              <a:t>For my execution I have only illustrate 2 other desserts, which is a Jelly and a Donut as an example.But there can be unlimited other desserts that can be illustrated to be in the exeuction.</a:t>
            </a:r>
            <a:endParaRPr lang="en-MY" dirty="0"/>
          </a:p>
          <a:p>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and the poster will also be posted on social media to target new potential customers.</a:t>
            </a:r>
            <a:endParaRPr lang="en-MY"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So before diving into the main point, here are the 5 mediums that I will be using... which are Mobile App, Social Media, Pakcaging, Poster and Event. </a:t>
            </a:r>
            <a:endParaRPr lang="en-MY"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SG"/>
              <a:t>Ok! Let's introduce the Mascot's. There are 3 main ones, which is Nutella, Jelly and Donut.</a:t>
            </a:r>
            <a:endParaRPr lang="en-MY" altLang="en-SG"/>
          </a:p>
          <a:p>
            <a:endParaRPr lang="en-SG" altLang="en-US"/>
          </a:p>
          <a:p>
            <a:r>
              <a:rPr lang="en-SG" altLang="en-US"/>
              <a:t>When a Happy boy meets Nutella=Happy Nutella</a:t>
            </a:r>
            <a:endParaRPr lang="en-SG" altLang="en-US"/>
          </a:p>
          <a:p>
            <a:r>
              <a:rPr lang="en-SG" altLang="en-US"/>
              <a:t>When a bald jelly meets Nutella=Nutella Jelly</a:t>
            </a:r>
            <a:endParaRPr lang="en-SG" altLang="en-US"/>
          </a:p>
          <a:p>
            <a:r>
              <a:rPr lang="en-SG" altLang="en-US"/>
              <a:t>and so forth...</a:t>
            </a:r>
            <a:endParaRPr lang="en-MY" altLang="en-SG"/>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And each Macot has its own Kingdom that suits its theme. Inside the Kingdom there will be different stories awaiting for the customers to discover. So i know everything is still kind of confusing... but bear with me, Im about to explain everything to you.</a:t>
            </a:r>
            <a:endParaRPr lang="en-MY"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This mobile app has two main functions:</a:t>
            </a:r>
            <a:endParaRPr lang="en-MY" altLang="en-US"/>
          </a:p>
          <a:p>
            <a:r>
              <a:rPr lang="en-MY" altLang="en-US"/>
              <a:t>To search for recipes and a storytelling session for parents and kids time. </a:t>
            </a:r>
            <a:endParaRPr lang="en-MY" altLang="en-US"/>
          </a:p>
          <a:p>
            <a:endParaRPr lang="en-MY" altLang="en-US"/>
          </a:p>
          <a:p>
            <a:r>
              <a:rPr lang="en-MY" altLang="en-US"/>
              <a:t>How it works is like this...Once the app launches it will show the Nutella logo with a question mark. then it will turn into Newtella which is introducing a neew way of eating Nutella. </a:t>
            </a:r>
            <a:endParaRPr lang="en-MY" altLang="en-US"/>
          </a:p>
          <a:p>
            <a:endParaRPr lang="en-MY" altLang="en-US"/>
          </a:p>
          <a:p>
            <a:r>
              <a:rPr lang="en-MY" altLang="en-US"/>
              <a:t>The main page which is number 3. A lot of moms have a problem where they have a lot of ingredients at home, but they don't know how to use it or what to make out of it. That's why, my app solves their problem. Mom's know can add in the ingriedients that they have by simple clicking the  + button. They can add up to 3 ingridients. They can also choose what kind of occasion. Such as do they want it as Breakfast, Lunch or Dinner. And also choose the cuisin such as France dessert, Italian dessert and so forth. After picking all of it, the app will generate some options that meets with the criteria for mom's to pick from. </a:t>
            </a:r>
            <a:endParaRPr lang="en-MY"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After choosing the dessert they want to make, the app will redirect them to the ingredients page, and instruction page. Lastly, after actually making the dessert, mom's have the option to upload their photos of the dessert into the app and share it with the world. This is good cuz it also creates a mom society that will be talking about what nutella dessert they made and how they felt about it. </a:t>
            </a:r>
            <a:endParaRPr lang="en-MY"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Slide Image Placeholder 1"/>
          <p:cNvSpPr/>
          <p:nvPr>
            <p:ph type="sldImg" idx="2"/>
          </p:nvPr>
        </p:nvSpPr>
        <p:spPr/>
      </p:sp>
      <p:sp>
        <p:nvSpPr>
          <p:cNvPr id="3" name="Text Placeholder 2"/>
          <p:cNvSpPr/>
          <p:nvPr>
            <p:ph type="body" idx="3"/>
          </p:nvPr>
        </p:nvSpPr>
        <p:spPr/>
        <p:txBody>
          <a:bodyPr/>
          <a:p>
            <a:r>
              <a:rPr lang="en-MY" altLang="en-US"/>
              <a:t>After everything, there will also be a suggestion page to make the next dessert. </a:t>
            </a:r>
            <a:endParaRPr lang="en-MY" altLang="en-US"/>
          </a:p>
          <a:p>
            <a:endParaRPr lang="en-MY"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MY"/>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MY"/>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5" name="Date Placeholder 4"/>
          <p:cNvSpPr>
            <a:spLocks noGrp="1"/>
          </p:cNvSpPr>
          <p:nvPr>
            <p:ph type="dt" sz="half" idx="10"/>
          </p:nvPr>
        </p:nvSpPr>
        <p:spPr/>
        <p:txBody>
          <a:bodyPr/>
          <a:lstStyle/>
          <a:p>
            <a:fld id="{A03FCB5A-F172-458C-82F3-060F19411BE6}"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7" name="Date Placeholder 6"/>
          <p:cNvSpPr>
            <a:spLocks noGrp="1"/>
          </p:cNvSpPr>
          <p:nvPr>
            <p:ph type="dt" sz="half" idx="10"/>
          </p:nvPr>
        </p:nvSpPr>
        <p:spPr/>
        <p:txBody>
          <a:bodyPr/>
          <a:lstStyle/>
          <a:p>
            <a:fld id="{A03FCB5A-F172-458C-82F3-060F19411BE6}" type="datetimeFigureOut">
              <a:rPr lang="en-MY" smtClean="0"/>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2"/>
          <p:cNvSpPr>
            <a:spLocks noGrp="1"/>
          </p:cNvSpPr>
          <p:nvPr>
            <p:ph type="dt" sz="half" idx="10"/>
          </p:nvPr>
        </p:nvSpPr>
        <p:spPr/>
        <p:txBody>
          <a:bodyPr/>
          <a:lstStyle/>
          <a:p>
            <a:fld id="{A03FCB5A-F172-458C-82F3-060F19411BE6}" type="datetimeFigureOut">
              <a:rPr lang="en-MY" smtClean="0"/>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FCB5A-F172-458C-82F3-060F19411BE6}" type="datetimeFigureOut">
              <a:rPr lang="en-MY" smtClean="0"/>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03FCB5A-F172-458C-82F3-060F19411BE6}"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03FCB5A-F172-458C-82F3-060F19411BE6}"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Vertical Text Placeholder 2"/>
          <p:cNvSpPr>
            <a:spLocks noGrp="1"/>
          </p:cNvSpPr>
          <p:nvPr>
            <p:ph type="body" orient="vert" idx="1"/>
          </p:nvPr>
        </p:nvSpPr>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MY"/>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MY"/>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endParaRPr lang="en-US"/>
          </a:p>
        </p:txBody>
      </p:sp>
      <p:sp>
        <p:nvSpPr>
          <p:cNvPr id="4" name="Date Placeholder 3"/>
          <p:cNvSpPr>
            <a:spLocks noGrp="1"/>
          </p:cNvSpPr>
          <p:nvPr>
            <p:ph type="dt" sz="half" idx="10"/>
          </p:nvPr>
        </p:nvSpPr>
        <p:spPr/>
        <p:txBody>
          <a:bodyPr/>
          <a:lstStyle/>
          <a:p>
            <a:fld id="{A03FCB5A-F172-458C-82F3-060F19411BE6}" type="datetimeFigureOut">
              <a:rPr lang="en-MY" smtClean="0"/>
            </a:fld>
            <a:endParaRPr lang="en-MY"/>
          </a:p>
        </p:txBody>
      </p:sp>
      <p:sp>
        <p:nvSpPr>
          <p:cNvPr id="5" name="Footer Placeholder 4"/>
          <p:cNvSpPr>
            <a:spLocks noGrp="1"/>
          </p:cNvSpPr>
          <p:nvPr>
            <p:ph type="ftr" sz="quarter" idx="11"/>
          </p:nvPr>
        </p:nvSpPr>
        <p:spPr/>
        <p:txBody>
          <a:bodyPr/>
          <a:lstStyle/>
          <a:p>
            <a:endParaRPr lang="en-MY"/>
          </a:p>
        </p:txBody>
      </p:sp>
      <p:sp>
        <p:nvSpPr>
          <p:cNvPr id="6" name="Slide Number Placeholder 5"/>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5" name="Date Placeholder 4"/>
          <p:cNvSpPr>
            <a:spLocks noGrp="1"/>
          </p:cNvSpPr>
          <p:nvPr>
            <p:ph type="dt" sz="half" idx="10"/>
          </p:nvPr>
        </p:nvSpPr>
        <p:spPr/>
        <p:txBody>
          <a:bodyPr/>
          <a:lstStyle/>
          <a:p>
            <a:fld id="{A03FCB5A-F172-458C-82F3-060F19411BE6}"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MY"/>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endParaRPr lang="en-US"/>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7" name="Date Placeholder 6"/>
          <p:cNvSpPr>
            <a:spLocks noGrp="1"/>
          </p:cNvSpPr>
          <p:nvPr>
            <p:ph type="dt" sz="half" idx="10"/>
          </p:nvPr>
        </p:nvSpPr>
        <p:spPr/>
        <p:txBody>
          <a:bodyPr/>
          <a:lstStyle/>
          <a:p>
            <a:fld id="{A03FCB5A-F172-458C-82F3-060F19411BE6}" type="datetimeFigureOut">
              <a:rPr lang="en-MY" smtClean="0"/>
            </a:fld>
            <a:endParaRPr lang="en-MY"/>
          </a:p>
        </p:txBody>
      </p:sp>
      <p:sp>
        <p:nvSpPr>
          <p:cNvPr id="8" name="Footer Placeholder 7"/>
          <p:cNvSpPr>
            <a:spLocks noGrp="1"/>
          </p:cNvSpPr>
          <p:nvPr>
            <p:ph type="ftr" sz="quarter" idx="11"/>
          </p:nvPr>
        </p:nvSpPr>
        <p:spPr/>
        <p:txBody>
          <a:bodyPr/>
          <a:lstStyle/>
          <a:p>
            <a:endParaRPr lang="en-MY"/>
          </a:p>
        </p:txBody>
      </p:sp>
      <p:sp>
        <p:nvSpPr>
          <p:cNvPr id="9" name="Slide Number Placeholder 8"/>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MY"/>
          </a:p>
        </p:txBody>
      </p:sp>
      <p:sp>
        <p:nvSpPr>
          <p:cNvPr id="3" name="Date Placeholder 2"/>
          <p:cNvSpPr>
            <a:spLocks noGrp="1"/>
          </p:cNvSpPr>
          <p:nvPr>
            <p:ph type="dt" sz="half" idx="10"/>
          </p:nvPr>
        </p:nvSpPr>
        <p:spPr/>
        <p:txBody>
          <a:bodyPr/>
          <a:lstStyle/>
          <a:p>
            <a:fld id="{A03FCB5A-F172-458C-82F3-060F19411BE6}" type="datetimeFigureOut">
              <a:rPr lang="en-MY" smtClean="0"/>
            </a:fld>
            <a:endParaRPr lang="en-MY"/>
          </a:p>
        </p:txBody>
      </p:sp>
      <p:sp>
        <p:nvSpPr>
          <p:cNvPr id="4" name="Footer Placeholder 3"/>
          <p:cNvSpPr>
            <a:spLocks noGrp="1"/>
          </p:cNvSpPr>
          <p:nvPr>
            <p:ph type="ftr" sz="quarter" idx="11"/>
          </p:nvPr>
        </p:nvSpPr>
        <p:spPr/>
        <p:txBody>
          <a:bodyPr/>
          <a:lstStyle/>
          <a:p>
            <a:endParaRPr lang="en-MY"/>
          </a:p>
        </p:txBody>
      </p:sp>
      <p:sp>
        <p:nvSpPr>
          <p:cNvPr id="5" name="Slide Number Placeholder 4"/>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03FCB5A-F172-458C-82F3-060F19411BE6}" type="datetimeFigureOut">
              <a:rPr lang="en-MY" smtClean="0"/>
            </a:fld>
            <a:endParaRPr lang="en-MY"/>
          </a:p>
        </p:txBody>
      </p:sp>
      <p:sp>
        <p:nvSpPr>
          <p:cNvPr id="3" name="Footer Placeholder 2"/>
          <p:cNvSpPr>
            <a:spLocks noGrp="1"/>
          </p:cNvSpPr>
          <p:nvPr>
            <p:ph type="ftr" sz="quarter" idx="11"/>
          </p:nvPr>
        </p:nvSpPr>
        <p:spPr/>
        <p:txBody>
          <a:bodyPr/>
          <a:lstStyle/>
          <a:p>
            <a:endParaRPr lang="en-MY"/>
          </a:p>
        </p:txBody>
      </p:sp>
      <p:sp>
        <p:nvSpPr>
          <p:cNvPr id="4" name="Slide Number Placeholder 3"/>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03FCB5A-F172-458C-82F3-060F19411BE6}"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MY"/>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MY"/>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endParaRPr lang="en-US"/>
          </a:p>
        </p:txBody>
      </p:sp>
      <p:sp>
        <p:nvSpPr>
          <p:cNvPr id="5" name="Date Placeholder 4"/>
          <p:cNvSpPr>
            <a:spLocks noGrp="1"/>
          </p:cNvSpPr>
          <p:nvPr>
            <p:ph type="dt" sz="half" idx="10"/>
          </p:nvPr>
        </p:nvSpPr>
        <p:spPr/>
        <p:txBody>
          <a:bodyPr/>
          <a:lstStyle/>
          <a:p>
            <a:fld id="{A03FCB5A-F172-458C-82F3-060F19411BE6}" type="datetimeFigureOut">
              <a:rPr lang="en-MY" smtClean="0"/>
            </a:fld>
            <a:endParaRPr lang="en-MY"/>
          </a:p>
        </p:txBody>
      </p:sp>
      <p:sp>
        <p:nvSpPr>
          <p:cNvPr id="6" name="Footer Placeholder 5"/>
          <p:cNvSpPr>
            <a:spLocks noGrp="1"/>
          </p:cNvSpPr>
          <p:nvPr>
            <p:ph type="ftr" sz="quarter" idx="11"/>
          </p:nvPr>
        </p:nvSpPr>
        <p:spPr/>
        <p:txBody>
          <a:bodyPr/>
          <a:lstStyle/>
          <a:p>
            <a:endParaRPr lang="en-MY"/>
          </a:p>
        </p:txBody>
      </p:sp>
      <p:sp>
        <p:nvSpPr>
          <p:cNvPr id="7" name="Slide Number Placeholder 6"/>
          <p:cNvSpPr>
            <a:spLocks noGrp="1"/>
          </p:cNvSpPr>
          <p:nvPr>
            <p:ph type="sldNum" sz="quarter" idx="12"/>
          </p:nvPr>
        </p:nvSpPr>
        <p:spPr/>
        <p:txBody>
          <a:bodyPr/>
          <a:lstStyle/>
          <a:p>
            <a:fld id="{13A5CA98-413E-40D1-8637-DFBFFFFE565D}" type="slidenum">
              <a:rPr lang="en-MY" smtClean="0"/>
            </a:fld>
            <a:endParaRPr lang="en-MY"/>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FCB5A-F172-458C-82F3-060F19411BE6}" type="datetimeFigureOut">
              <a:rPr lang="en-MY" smtClean="0"/>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5CA98-413E-40D1-8637-DFBFFFFE565D}" type="slidenum">
              <a:rPr lang="en-MY" smtClean="0"/>
            </a:fld>
            <a:endParaRPr lang="en-MY"/>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accent4">
            <a:lumMod val="20000"/>
            <a:lumOff val="80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MY"/>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MY"/>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3FCB5A-F172-458C-82F3-060F19411BE6}" type="datetimeFigureOut">
              <a:rPr lang="en-MY" smtClean="0"/>
            </a:fld>
            <a:endParaRPr lang="en-MY"/>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MY"/>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3A5CA98-413E-40D1-8637-DFBFFFFE565D}" type="slidenum">
              <a:rPr lang="en-MY" smtClean="0"/>
            </a:fld>
            <a:endParaRPr lang="en-MY"/>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13.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1.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2.xml"/><Relationship Id="rId4" Type="http://schemas.openxmlformats.org/officeDocument/2006/relationships/image" Target="../media/image24.png"/><Relationship Id="rId3" Type="http://schemas.openxmlformats.org/officeDocument/2006/relationships/image" Target="../media/image23.png"/><Relationship Id="rId2" Type="http://schemas.microsoft.com/office/2007/relationships/media" Target="../media/media1.mp4"/><Relationship Id="rId1" Type="http://schemas.openxmlformats.org/officeDocument/2006/relationships/video" Target="../media/media1.mp4"/></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2.xml"/><Relationship Id="rId2" Type="http://schemas.openxmlformats.org/officeDocument/2006/relationships/image" Target="../media/image25.png"/><Relationship Id="rId1" Type="http://schemas.openxmlformats.org/officeDocument/2006/relationships/image" Target="../media/image1.png"/></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26.png"/><Relationship Id="rId1" Type="http://schemas.openxmlformats.org/officeDocument/2006/relationships/image" Target="../media/image1.png"/></Relationships>
</file>

<file path=ppt/slides/_rels/slide15.xml.rels><?xml version="1.0" encoding="UTF-8" standalone="yes"?>
<Relationships xmlns="http://schemas.openxmlformats.org/package/2006/relationships"><Relationship Id="rId7" Type="http://schemas.openxmlformats.org/officeDocument/2006/relationships/notesSlide" Target="../notesSlides/notesSlide15.xml"/><Relationship Id="rId6"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image" Target="../media/image1.png"/></Relationships>
</file>

<file path=ppt/slides/_rels/slide16.xml.rels><?xml version="1.0" encoding="UTF-8" standalone="yes"?>
<Relationships xmlns="http://schemas.openxmlformats.org/package/2006/relationships"><Relationship Id="rId7" Type="http://schemas.openxmlformats.org/officeDocument/2006/relationships/notesSlide" Target="../notesSlides/notesSlide16.xml"/><Relationship Id="rId6"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31.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13.xml"/><Relationship Id="rId4" Type="http://schemas.openxmlformats.org/officeDocument/2006/relationships/image" Target="../media/image33.png"/><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image" Target="../media/image1.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image" Target="../media/image1.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2.xml"/><Relationship Id="rId2" Type="http://schemas.openxmlformats.org/officeDocument/2006/relationships/image" Target="../media/image35.png"/><Relationship Id="rId1" Type="http://schemas.openxmlformats.org/officeDocument/2006/relationships/image" Target="../media/image1.png"/></Relationships>
</file>

<file path=ppt/slides/_rels/slide2.xml.rels><?xml version="1.0" encoding="UTF-8" standalone="yes"?>
<Relationships xmlns="http://schemas.openxmlformats.org/package/2006/relationships"><Relationship Id="rId5" Type="http://schemas.openxmlformats.org/officeDocument/2006/relationships/notesSlide" Target="../notesSlides/notesSlide2.xml"/><Relationship Id="rId4" Type="http://schemas.openxmlformats.org/officeDocument/2006/relationships/slideLayout" Target="../slideLayouts/slideLayout2.xml"/><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image" Target="../media/image1.png"/></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13.xml"/><Relationship Id="rId3" Type="http://schemas.openxmlformats.org/officeDocument/2006/relationships/image" Target="../media/image34.png"/><Relationship Id="rId2" Type="http://schemas.openxmlformats.org/officeDocument/2006/relationships/image" Target="../media/image36.jpe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8" Type="http://schemas.openxmlformats.org/officeDocument/2006/relationships/notesSlide" Target="../notesSlides/notesSlide3.xml"/><Relationship Id="rId7" Type="http://schemas.openxmlformats.org/officeDocument/2006/relationships/slideLayout" Target="../slideLayouts/slideLayout2.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png"/><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1.pn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4.xml"/><Relationship Id="rId2" Type="http://schemas.openxmlformats.org/officeDocument/2006/relationships/image" Target="../media/image9.png"/><Relationship Id="rId1" Type="http://schemas.openxmlformats.org/officeDocument/2006/relationships/image" Target="../media/image1.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5.xml"/><Relationship Id="rId3" Type="http://schemas.openxmlformats.org/officeDocument/2006/relationships/slideLayout" Target="../slideLayouts/slideLayout2.xml"/><Relationship Id="rId2" Type="http://schemas.openxmlformats.org/officeDocument/2006/relationships/image" Target="../media/image10.png"/><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image" Target="../media/image1.png"/></Relationships>
</file>

<file path=ppt/slides/_rels/slide7.xml.rels><?xml version="1.0" encoding="UTF-8" standalone="yes"?>
<Relationships xmlns="http://schemas.openxmlformats.org/package/2006/relationships"><Relationship Id="rId5" Type="http://schemas.openxmlformats.org/officeDocument/2006/relationships/notesSlide" Target="../notesSlides/notesSlide7.xml"/><Relationship Id="rId4" Type="http://schemas.openxmlformats.org/officeDocument/2006/relationships/slideLayout" Target="../slideLayouts/slideLayout2.xml"/><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image" Target="../media/image11.png"/></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2.xml"/><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2.xml"/><Relationship Id="rId1"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198053"/>
            <a:ext cx="9144000" cy="2387600"/>
          </a:xfrm>
        </p:spPr>
        <p:txBody>
          <a:bodyPr>
            <a:normAutofit/>
          </a:bodyPr>
          <a:lstStyle/>
          <a:p>
            <a:r>
              <a:rPr lang="en-MY" altLang="en-US" dirty="0">
                <a:latin typeface="Avocado Creamy" panose="02000500000000000000" charset="0"/>
                <a:ea typeface="AaYinXiang" panose="00020600040101010101" charset="-122"/>
                <a:cs typeface="Avocado Creamy" panose="02000500000000000000" charset="0"/>
              </a:rPr>
              <a:t>Let's be F</a:t>
            </a:r>
            <a:r>
              <a:rPr lang="en-SG" altLang="en-MY" dirty="0">
                <a:latin typeface="Avocado Creamy" panose="02000500000000000000" charset="0"/>
                <a:ea typeface="AaYinXiang" panose="00020600040101010101" charset="-122"/>
                <a:cs typeface="Avocado Creamy" panose="02000500000000000000" charset="0"/>
              </a:rPr>
              <a:t>riends</a:t>
            </a:r>
            <a:br>
              <a:rPr lang="en-MY" altLang="en-US" dirty="0">
                <a:latin typeface="Avocado Creamy" panose="02000500000000000000" charset="0"/>
                <a:ea typeface="AaYinXiang" panose="00020600040101010101" charset="-122"/>
                <a:cs typeface="Avocado Creamy" panose="02000500000000000000" charset="0"/>
              </a:rPr>
            </a:br>
            <a:r>
              <a:rPr lang="en-US" altLang="zh-CN" dirty="0">
                <a:latin typeface="Avocado Creamy" panose="02000500000000000000" charset="0"/>
                <a:ea typeface="AaYinXiang" panose="00020600040101010101" charset="-122"/>
                <a:cs typeface="Avocado Creamy" panose="02000500000000000000" charset="0"/>
              </a:rPr>
              <a:t>The </a:t>
            </a:r>
            <a:r>
              <a:rPr lang="en-US" altLang="zh-CN" dirty="0" err="1">
                <a:latin typeface="Avocado Creamy" panose="02000500000000000000" charset="0"/>
                <a:ea typeface="AaYinXiang" panose="00020600040101010101" charset="-122"/>
                <a:cs typeface="Avocado Creamy" panose="02000500000000000000" charset="0"/>
              </a:rPr>
              <a:t>Newtella</a:t>
            </a:r>
            <a:r>
              <a:rPr lang="en-US" altLang="zh-CN" dirty="0">
                <a:latin typeface="Avocado Creamy" panose="02000500000000000000" charset="0"/>
                <a:ea typeface="AaYinXiang" panose="00020600040101010101" charset="-122"/>
                <a:cs typeface="Avocado Creamy" panose="02000500000000000000" charset="0"/>
              </a:rPr>
              <a:t> Way</a:t>
            </a:r>
            <a:br>
              <a:rPr lang="en-US" altLang="zh-CN" dirty="0">
                <a:latin typeface="Avocado Creamy" panose="02000500000000000000" charset="0"/>
                <a:ea typeface="AaYinXiang" panose="00020600040101010101" charset="-122"/>
                <a:cs typeface="Avocado Creamy" panose="02000500000000000000" charset="0"/>
              </a:rPr>
            </a:br>
            <a:r>
              <a:rPr lang="en-MY" altLang="en-US" sz="1800" dirty="0">
                <a:latin typeface="Microsoft YaHei" panose="020B0503020204020204" charset="-122"/>
                <a:ea typeface="Microsoft YaHei" panose="020B0503020204020204" charset="-122"/>
                <a:cs typeface="Avocado Creamy" panose="02000500000000000000" charset="0"/>
              </a:rPr>
              <a:t>by Alyssa</a:t>
            </a:r>
            <a:endParaRPr lang="en-MY" altLang="en-US" sz="1800" dirty="0">
              <a:latin typeface="Microsoft YaHei" panose="020B0503020204020204" charset="-122"/>
              <a:ea typeface="Microsoft YaHei" panose="020B0503020204020204" charset="-122"/>
              <a:cs typeface="Avocado Creamy" panose="02000500000000000000" charset="0"/>
            </a:endParaRPr>
          </a:p>
        </p:txBody>
      </p:sp>
      <p:pic>
        <p:nvPicPr>
          <p:cNvPr id="5" name="Picture 4" descr="bg"/>
          <p:cNvPicPr>
            <a:picLocks noChangeAspect="1"/>
          </p:cNvPicPr>
          <p:nvPr/>
        </p:nvPicPr>
        <p:blipFill>
          <a:blip r:embed="rId1"/>
          <a:stretch>
            <a:fillRect/>
          </a:stretch>
        </p:blipFill>
        <p:spPr>
          <a:xfrm rot="180000">
            <a:off x="-876300" y="-1049020"/>
            <a:ext cx="13204825" cy="3646805"/>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9055560" y="-8255"/>
            <a:ext cx="3168763" cy="6858000"/>
          </a:xfrm>
          <a:prstGeom prst="rect">
            <a:avLst/>
          </a:prstGeom>
        </p:spPr>
      </p:pic>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8861" y="-220"/>
            <a:ext cx="3168763" cy="6858000"/>
          </a:xfrm>
          <a:prstGeom prst="rect">
            <a:avLst/>
          </a:prstGeom>
        </p:spPr>
      </p:pic>
      <p:pic>
        <p:nvPicPr>
          <p:cNvPr id="11" name="Picture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757" y="-220"/>
            <a:ext cx="3168763" cy="6858000"/>
          </a:xfrm>
          <a:prstGeom prst="rect">
            <a:avLst/>
          </a:prstGeom>
        </p:spPr>
      </p:pic>
      <p:sp>
        <p:nvSpPr>
          <p:cNvPr id="12" name="Arrow: Right 11"/>
          <p:cNvSpPr/>
          <p:nvPr/>
        </p:nvSpPr>
        <p:spPr>
          <a:xfrm>
            <a:off x="8086860" y="3198933"/>
            <a:ext cx="549060" cy="430924"/>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sp>
        <p:nvSpPr>
          <p:cNvPr id="13" name="Arrow: Right 12"/>
          <p:cNvSpPr/>
          <p:nvPr/>
        </p:nvSpPr>
        <p:spPr>
          <a:xfrm>
            <a:off x="3552903" y="3199196"/>
            <a:ext cx="549060" cy="430924"/>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g"/>
          <p:cNvPicPr>
            <a:picLocks noChangeAspect="1"/>
          </p:cNvPicPr>
          <p:nvPr/>
        </p:nvPicPr>
        <p:blipFill>
          <a:blip r:embed="rId1"/>
          <a:stretch>
            <a:fillRect/>
          </a:stretch>
        </p:blipFill>
        <p:spPr>
          <a:xfrm rot="180000">
            <a:off x="-905510" y="-1061085"/>
            <a:ext cx="13204825" cy="3646805"/>
          </a:xfrm>
          <a:prstGeom prst="rect">
            <a:avLst/>
          </a:prstGeom>
        </p:spPr>
      </p:pic>
      <p:sp>
        <p:nvSpPr>
          <p:cNvPr id="2" name="Title 1"/>
          <p:cNvSpPr>
            <a:spLocks noGrp="1"/>
          </p:cNvSpPr>
          <p:nvPr>
            <p:ph type="title"/>
          </p:nvPr>
        </p:nvSpPr>
        <p:spPr/>
        <p:txBody>
          <a:bodyPr/>
          <a:lstStyle/>
          <a:p>
            <a:r>
              <a:rPr lang="en-MY" dirty="0">
                <a:latin typeface="Avocado Creamy" panose="02000500000000000000" charset="0"/>
                <a:cs typeface="Avocado Creamy" panose="02000500000000000000" charset="0"/>
              </a:rPr>
              <a:t>Level up</a:t>
            </a:r>
            <a:endParaRPr lang="en-MY" dirty="0">
              <a:latin typeface="Avocado Creamy" panose="02000500000000000000" charset="0"/>
              <a:cs typeface="Avocado Creamy" panose="02000500000000000000" charset="0"/>
            </a:endParaRPr>
          </a:p>
        </p:txBody>
      </p:sp>
      <p:sp>
        <p:nvSpPr>
          <p:cNvPr id="3" name="Rectangles 2"/>
          <p:cNvSpPr/>
          <p:nvPr/>
        </p:nvSpPr>
        <p:spPr>
          <a:xfrm>
            <a:off x="1388110" y="1691005"/>
            <a:ext cx="9415145" cy="42487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nvGrpSpPr>
          <p:cNvPr id="8" name="Group 7"/>
          <p:cNvGrpSpPr/>
          <p:nvPr/>
        </p:nvGrpSpPr>
        <p:grpSpPr>
          <a:xfrm>
            <a:off x="7096760" y="2614930"/>
            <a:ext cx="3249930" cy="1050290"/>
            <a:chOff x="9924" y="4118"/>
            <a:chExt cx="5118" cy="1654"/>
          </a:xfrm>
        </p:grpSpPr>
        <p:sp>
          <p:nvSpPr>
            <p:cNvPr id="7" name="Rectangles 6"/>
            <p:cNvSpPr/>
            <p:nvPr/>
          </p:nvSpPr>
          <p:spPr>
            <a:xfrm>
              <a:off x="9924" y="4118"/>
              <a:ext cx="3780" cy="165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4" name="Text Box 3"/>
            <p:cNvSpPr txBox="1"/>
            <p:nvPr/>
          </p:nvSpPr>
          <p:spPr>
            <a:xfrm>
              <a:off x="10884" y="4612"/>
              <a:ext cx="4159" cy="580"/>
            </a:xfrm>
            <a:prstGeom prst="rect">
              <a:avLst/>
            </a:prstGeom>
            <a:noFill/>
          </p:spPr>
          <p:txBody>
            <a:bodyPr wrap="square" rtlCol="0">
              <a:spAutoFit/>
            </a:bodyPr>
            <a:p>
              <a:r>
                <a:rPr lang="en-MY" altLang="en-US"/>
                <a:t>100 points</a:t>
              </a:r>
              <a:endParaRPr lang="en-MY" altLang="en-US"/>
            </a:p>
          </p:txBody>
        </p:sp>
      </p:grpSp>
      <p:sp>
        <p:nvSpPr>
          <p:cNvPr id="6" name="Text Box 5"/>
          <p:cNvSpPr txBox="1"/>
          <p:nvPr/>
        </p:nvSpPr>
        <p:spPr>
          <a:xfrm>
            <a:off x="4064635" y="1884680"/>
            <a:ext cx="4089400" cy="460375"/>
          </a:xfrm>
          <a:prstGeom prst="rect">
            <a:avLst/>
          </a:prstGeom>
          <a:noFill/>
        </p:spPr>
        <p:txBody>
          <a:bodyPr wrap="square" rtlCol="0">
            <a:spAutoFit/>
          </a:bodyPr>
          <a:p>
            <a:pPr algn="ctr"/>
            <a:r>
              <a:rPr lang="en-MY" altLang="en-US" sz="2400"/>
              <a:t>You need 100points to level up</a:t>
            </a:r>
            <a:endParaRPr lang="en-MY" altLang="en-US" sz="2400"/>
          </a:p>
        </p:txBody>
      </p:sp>
      <p:grpSp>
        <p:nvGrpSpPr>
          <p:cNvPr id="11" name="Group 10"/>
          <p:cNvGrpSpPr/>
          <p:nvPr/>
        </p:nvGrpSpPr>
        <p:grpSpPr>
          <a:xfrm>
            <a:off x="7096760" y="4318000"/>
            <a:ext cx="3277870" cy="1050290"/>
            <a:chOff x="11176" y="6800"/>
            <a:chExt cx="5162" cy="1654"/>
          </a:xfrm>
        </p:grpSpPr>
        <p:sp>
          <p:nvSpPr>
            <p:cNvPr id="9" name="Rectangles 8"/>
            <p:cNvSpPr/>
            <p:nvPr/>
          </p:nvSpPr>
          <p:spPr>
            <a:xfrm>
              <a:off x="11176" y="6800"/>
              <a:ext cx="3780" cy="1655"/>
            </a:xfrm>
            <a:prstGeom prst="rect">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0" name="Text Box 9"/>
            <p:cNvSpPr txBox="1"/>
            <p:nvPr/>
          </p:nvSpPr>
          <p:spPr>
            <a:xfrm>
              <a:off x="12180" y="7338"/>
              <a:ext cx="4159" cy="580"/>
            </a:xfrm>
            <a:prstGeom prst="rect">
              <a:avLst/>
            </a:prstGeom>
            <a:noFill/>
          </p:spPr>
          <p:txBody>
            <a:bodyPr wrap="square" rtlCol="0">
              <a:spAutoFit/>
            </a:bodyPr>
            <a:p>
              <a:r>
                <a:rPr lang="en-MY" altLang="en-US"/>
                <a:t>50 points</a:t>
              </a:r>
              <a:endParaRPr lang="en-MY" altLang="en-US"/>
            </a:p>
          </p:txBody>
        </p:sp>
      </p:grpSp>
      <p:pic>
        <p:nvPicPr>
          <p:cNvPr id="13" name="Picture 12" descr="0e7fbdffad84edc9d1ba58e2ef8f94a7"/>
          <p:cNvPicPr>
            <a:picLocks noChangeAspect="1"/>
          </p:cNvPicPr>
          <p:nvPr/>
        </p:nvPicPr>
        <p:blipFill>
          <a:blip r:embed="rId2"/>
          <a:stretch>
            <a:fillRect/>
          </a:stretch>
        </p:blipFill>
        <p:spPr>
          <a:xfrm>
            <a:off x="3432175" y="2700020"/>
            <a:ext cx="984885" cy="1174750"/>
          </a:xfrm>
          <a:prstGeom prst="rect">
            <a:avLst/>
          </a:prstGeom>
        </p:spPr>
      </p:pic>
      <p:sp>
        <p:nvSpPr>
          <p:cNvPr id="14" name="Text Box 13"/>
          <p:cNvSpPr txBox="1"/>
          <p:nvPr/>
        </p:nvSpPr>
        <p:spPr>
          <a:xfrm>
            <a:off x="2338070" y="3012440"/>
            <a:ext cx="2640965" cy="368300"/>
          </a:xfrm>
          <a:prstGeom prst="rect">
            <a:avLst/>
          </a:prstGeom>
          <a:noFill/>
        </p:spPr>
        <p:txBody>
          <a:bodyPr wrap="square" rtlCol="0">
            <a:spAutoFit/>
          </a:bodyPr>
          <a:p>
            <a:r>
              <a:rPr lang="en-MY" altLang="en-US"/>
              <a:t>Buy 1</a:t>
            </a:r>
            <a:endParaRPr lang="en-MY" altLang="en-US"/>
          </a:p>
        </p:txBody>
      </p:sp>
      <p:sp>
        <p:nvSpPr>
          <p:cNvPr id="15" name="Text Box 14"/>
          <p:cNvSpPr txBox="1"/>
          <p:nvPr/>
        </p:nvSpPr>
        <p:spPr>
          <a:xfrm>
            <a:off x="2338070" y="4516755"/>
            <a:ext cx="2640965" cy="368300"/>
          </a:xfrm>
          <a:prstGeom prst="rect">
            <a:avLst/>
          </a:prstGeom>
          <a:noFill/>
        </p:spPr>
        <p:txBody>
          <a:bodyPr wrap="square" rtlCol="0">
            <a:spAutoFit/>
          </a:bodyPr>
          <a:p>
            <a:r>
              <a:rPr lang="en-MY" altLang="en-US"/>
              <a:t>Make 1</a:t>
            </a:r>
            <a:endParaRPr lang="en-MY" altLang="en-US"/>
          </a:p>
        </p:txBody>
      </p:sp>
      <p:pic>
        <p:nvPicPr>
          <p:cNvPr id="19" name="Content Placeholder 18" descr="235-2356386_cooking-icon-png-recipe-icon-free-vector-transparent"/>
          <p:cNvPicPr>
            <a:picLocks noChangeAspect="1"/>
          </p:cNvPicPr>
          <p:nvPr>
            <p:ph idx="1"/>
          </p:nvPr>
        </p:nvPicPr>
        <p:blipFill>
          <a:blip r:embed="rId3">
            <a:clrChange>
              <a:clrFrom>
                <a:srgbClr val="F7F7F7">
                  <a:alpha val="100000"/>
                </a:srgbClr>
              </a:clrFrom>
              <a:clrTo>
                <a:srgbClr val="F7F7F7">
                  <a:alpha val="100000"/>
                  <a:alpha val="0"/>
                </a:srgbClr>
              </a:clrTo>
            </a:clrChange>
          </a:blip>
          <a:stretch>
            <a:fillRect/>
          </a:stretch>
        </p:blipFill>
        <p:spPr>
          <a:xfrm>
            <a:off x="3432175" y="4272280"/>
            <a:ext cx="1108075" cy="114300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nutella app record">
            <a:hlinkClick r:id="" action="ppaction://media"/>
          </p:cNvPr>
          <p:cNvPicPr>
            <a:picLocks noGrp="1" noChangeAspect="1"/>
          </p:cNvPicPr>
          <p:nvPr>
            <p:ph idx="1"/>
            <a:videoFile r:link="rId1"/>
            <p:extLst>
              <p:ext uri="{DAA4B4D4-6D71-4841-9C94-3DE7FCFB9230}">
                <p14:media xmlns:p14="http://schemas.microsoft.com/office/powerpoint/2010/main" r:embed="rId2"/>
              </p:ext>
            </p:extLst>
          </p:nvPr>
        </p:nvPicPr>
        <p:blipFill rotWithShape="1">
          <a:blip r:embed="rId3"/>
          <a:srcRect l="38235" t="6020" r="38352"/>
          <a:stretch>
            <a:fillRect/>
          </a:stretch>
        </p:blipFill>
        <p:spPr>
          <a:xfrm>
            <a:off x="2487306" y="1136091"/>
            <a:ext cx="2164542" cy="4669899"/>
          </a:xfrm>
        </p:spPr>
      </p:pic>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5488" y="925183"/>
            <a:ext cx="5163206" cy="5163206"/>
          </a:xfrm>
          <a:prstGeom prst="rect">
            <a:avLst/>
          </a:prstGeom>
        </p:spPr>
      </p:pic>
      <p:pic>
        <p:nvPicPr>
          <p:cNvPr id="16" name="nutella app record">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rotWithShape="1">
          <a:blip r:embed="rId3"/>
          <a:srcRect l="38235" t="6020" r="38352"/>
          <a:stretch>
            <a:fillRect/>
          </a:stretch>
        </p:blipFill>
        <p:spPr>
          <a:xfrm>
            <a:off x="7574915" y="293370"/>
            <a:ext cx="2685415" cy="5795010"/>
          </a:xfrm>
          <a:prstGeom prst="rect">
            <a:avLst/>
          </a:prstGeom>
        </p:spPr>
      </p:pic>
      <p:cxnSp>
        <p:nvCxnSpPr>
          <p:cNvPr id="3" name="Straight Connector 2"/>
          <p:cNvCxnSpPr/>
          <p:nvPr/>
        </p:nvCxnSpPr>
        <p:spPr>
          <a:xfrm flipV="1">
            <a:off x="5370786" y="1576552"/>
            <a:ext cx="1471448" cy="1894490"/>
          </a:xfrm>
          <a:prstGeom prst="line">
            <a:avLst/>
          </a:prstGeom>
          <a:ln w="38100"/>
        </p:spPr>
        <p:style>
          <a:lnRef idx="1">
            <a:schemeClr val="dk1"/>
          </a:lnRef>
          <a:fillRef idx="0">
            <a:schemeClr val="dk1"/>
          </a:fillRef>
          <a:effectRef idx="0">
            <a:schemeClr val="dk1"/>
          </a:effectRef>
          <a:fontRef idx="minor">
            <a:schemeClr val="tx1"/>
          </a:fontRef>
        </p:style>
      </p:cxnSp>
      <p:cxnSp>
        <p:nvCxnSpPr>
          <p:cNvPr id="6" name="Straight Connector 5"/>
          <p:cNvCxnSpPr/>
          <p:nvPr/>
        </p:nvCxnSpPr>
        <p:spPr>
          <a:xfrm>
            <a:off x="5370786" y="3434530"/>
            <a:ext cx="1471448" cy="1846918"/>
          </a:xfrm>
          <a:prstGeom prst="line">
            <a:avLst/>
          </a:prstGeom>
          <a:ln w="38100"/>
        </p:spPr>
        <p:style>
          <a:lnRef idx="1">
            <a:schemeClr val="dk1"/>
          </a:lnRef>
          <a:fillRef idx="0">
            <a:schemeClr val="dk1"/>
          </a:fillRef>
          <a:effectRef idx="0">
            <a:schemeClr val="dk1"/>
          </a:effectRef>
          <a:fontRef idx="minor">
            <a:schemeClr val="tx1"/>
          </a:fontRef>
        </p:style>
      </p:cxnSp>
      <p:sp>
        <p:nvSpPr>
          <p:cNvPr id="2" name="Text Box 1"/>
          <p:cNvSpPr txBox="1"/>
          <p:nvPr/>
        </p:nvSpPr>
        <p:spPr>
          <a:xfrm>
            <a:off x="6491605" y="6268085"/>
            <a:ext cx="5153025" cy="275590"/>
          </a:xfrm>
          <a:prstGeom prst="rect">
            <a:avLst/>
          </a:prstGeom>
          <a:noFill/>
        </p:spPr>
        <p:txBody>
          <a:bodyPr wrap="square" rtlCol="0">
            <a:spAutoFit/>
          </a:bodyPr>
          <a:p>
            <a:r>
              <a:rPr lang="en-US" sz="1200"/>
              <a:t>https://xd.adobe.com/view/c54a36ad-9017-4bdb-48ca-808a76a84b97-b37b/</a:t>
            </a:r>
            <a:endParaRPr lang="en-US"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5439"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5439"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7"/>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7"/>
                                        </p:tgtEl>
                                      </p:cBhvr>
                                    </p:cmd>
                                  </p:childTnLst>
                                </p:cTn>
                              </p:par>
                            </p:childTnLst>
                          </p:cTn>
                        </p:par>
                      </p:childTnLst>
                    </p:cTn>
                  </p:par>
                </p:childTnLst>
              </p:cTn>
              <p:nextCondLst>
                <p:cond evt="onClick" delay="0">
                  <p:tgtEl>
                    <p:spTgt spid="7"/>
                  </p:tgtEl>
                </p:cond>
              </p:nextCondLst>
            </p:seq>
            <p:video>
              <p:cMediaNode vol="80000">
                <p:cTn id="16" fill="hold" display="0">
                  <p:stCondLst>
                    <p:cond delay="indefinite"/>
                  </p:stCondLst>
                </p:cTn>
                <p:tgtEl>
                  <p:spTgt spid="7"/>
                </p:tgtEl>
              </p:cMediaNode>
            </p:video>
            <p:seq concurrent="1" nextAc="seek">
              <p:cTn id="17" restart="whenNotActive" fill="hold" evtFilter="cancelBubble" nodeType="interactiveSeq">
                <p:stCondLst>
                  <p:cond evt="onClick" delay="0">
                    <p:tgtEl>
                      <p:spTgt spid="1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6"/>
                                        </p:tgtEl>
                                      </p:cBhvr>
                                    </p:cmd>
                                  </p:childTnLst>
                                </p:cTn>
                              </p:par>
                            </p:childTnLst>
                          </p:cTn>
                        </p:par>
                      </p:childTnLst>
                    </p:cTn>
                  </p:par>
                </p:childTnLst>
              </p:cTn>
              <p:nextCondLst>
                <p:cond evt="onClick" delay="0">
                  <p:tgtEl>
                    <p:spTgt spid="16"/>
                  </p:tgtEl>
                </p:cond>
              </p:nextCondLst>
            </p:seq>
            <p:video>
              <p:cMediaNode vol="80000">
                <p:cTn id="22" fill="hold" display="0">
                  <p:stCondLst>
                    <p:cond delay="indefinite"/>
                  </p:stCondLst>
                </p:cTn>
                <p:tgtEl>
                  <p:spTgt spid="1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g"/>
          <p:cNvPicPr>
            <a:picLocks noChangeAspect="1"/>
          </p:cNvPicPr>
          <p:nvPr/>
        </p:nvPicPr>
        <p:blipFill>
          <a:blip r:embed="rId1"/>
          <a:stretch>
            <a:fillRect/>
          </a:stretch>
        </p:blipFill>
        <p:spPr>
          <a:xfrm rot="180000">
            <a:off x="-876300" y="-1061085"/>
            <a:ext cx="13204825" cy="3646805"/>
          </a:xfrm>
          <a:prstGeom prst="rect">
            <a:avLst/>
          </a:prstGeom>
        </p:spPr>
      </p:pic>
      <p:sp>
        <p:nvSpPr>
          <p:cNvPr id="2" name="Title 1"/>
          <p:cNvSpPr>
            <a:spLocks noGrp="1"/>
          </p:cNvSpPr>
          <p:nvPr>
            <p:ph type="title"/>
          </p:nvPr>
        </p:nvSpPr>
        <p:spPr/>
        <p:txBody>
          <a:bodyPr/>
          <a:lstStyle/>
          <a:p>
            <a:r>
              <a:rPr lang="en-MY" dirty="0">
                <a:latin typeface="Avocado Creamy" panose="02000500000000000000" charset="0"/>
                <a:cs typeface="Avocado Creamy" panose="02000500000000000000" charset="0"/>
              </a:rPr>
              <a:t>Social Media</a:t>
            </a:r>
            <a:endParaRPr lang="en-MY" dirty="0">
              <a:latin typeface="Avocado Creamy" panose="02000500000000000000" charset="0"/>
              <a:cs typeface="Avocado Creamy" panose="02000500000000000000" charset="0"/>
            </a:endParaRPr>
          </a:p>
        </p:txBody>
      </p:sp>
      <p:pic>
        <p:nvPicPr>
          <p:cNvPr id="24" name="Picture 23"/>
          <p:cNvPicPr>
            <a:picLocks noChangeAspect="1"/>
          </p:cNvPicPr>
          <p:nvPr/>
        </p:nvPicPr>
        <p:blipFill rotWithShape="1">
          <a:blip r:embed="rId2">
            <a:extLst>
              <a:ext uri="{28A0092B-C50C-407E-A947-70E740481C1C}">
                <a14:useLocalDpi xmlns:a14="http://schemas.microsoft.com/office/drawing/2010/main" val="0"/>
              </a:ext>
            </a:extLst>
          </a:blip>
          <a:srcRect t="39434" b="36630"/>
          <a:stretch>
            <a:fillRect/>
          </a:stretch>
        </p:blipFill>
        <p:spPr>
          <a:xfrm>
            <a:off x="1053567" y="1987086"/>
            <a:ext cx="10084866" cy="3410225"/>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descr="bg"/>
          <p:cNvPicPr>
            <a:picLocks noChangeAspect="1"/>
          </p:cNvPicPr>
          <p:nvPr/>
        </p:nvPicPr>
        <p:blipFill>
          <a:blip r:embed="rId1"/>
          <a:stretch>
            <a:fillRect/>
          </a:stretch>
        </p:blipFill>
        <p:spPr>
          <a:xfrm rot="180000">
            <a:off x="-876300" y="-1061085"/>
            <a:ext cx="13204825" cy="3646805"/>
          </a:xfrm>
          <a:prstGeom prst="rect">
            <a:avLst/>
          </a:prstGeom>
        </p:spPr>
      </p:pic>
      <p:sp>
        <p:nvSpPr>
          <p:cNvPr id="2" name="Title 1"/>
          <p:cNvSpPr>
            <a:spLocks noGrp="1"/>
          </p:cNvSpPr>
          <p:nvPr>
            <p:ph type="title"/>
          </p:nvPr>
        </p:nvSpPr>
        <p:spPr>
          <a:xfrm>
            <a:off x="838200" y="287020"/>
            <a:ext cx="10515600" cy="1325563"/>
          </a:xfrm>
        </p:spPr>
        <p:txBody>
          <a:bodyPr/>
          <a:lstStyle/>
          <a:p>
            <a:r>
              <a:rPr lang="en-MY" dirty="0">
                <a:latin typeface="Avocado Creamy" panose="02000500000000000000" charset="0"/>
                <a:cs typeface="Avocado Creamy" panose="02000500000000000000" charset="0"/>
              </a:rPr>
              <a:t>Social Media</a:t>
            </a:r>
            <a:endParaRPr lang="en-MY" dirty="0">
              <a:latin typeface="Avocado Creamy" panose="02000500000000000000" charset="0"/>
              <a:cs typeface="Avocado Creamy" panose="02000500000000000000" charset="0"/>
            </a:endParaRPr>
          </a:p>
        </p:txBody>
      </p:sp>
      <p:grpSp>
        <p:nvGrpSpPr>
          <p:cNvPr id="15" name="Group 14"/>
          <p:cNvGrpSpPr/>
          <p:nvPr/>
        </p:nvGrpSpPr>
        <p:grpSpPr>
          <a:xfrm>
            <a:off x="3501957" y="1272329"/>
            <a:ext cx="5367609" cy="5363403"/>
            <a:chOff x="8368" y="1019"/>
            <a:chExt cx="9614" cy="9606"/>
          </a:xfrm>
        </p:grpSpPr>
        <p:pic>
          <p:nvPicPr>
            <p:cNvPr id="14" name="Picture 13" descr="social media game"/>
            <p:cNvPicPr>
              <a:picLocks noChangeAspect="1"/>
            </p:cNvPicPr>
            <p:nvPr/>
          </p:nvPicPr>
          <p:blipFill>
            <a:blip r:embed="rId2"/>
            <a:srcRect l="584" t="6890" r="21" b="4483"/>
            <a:stretch>
              <a:fillRect/>
            </a:stretch>
          </p:blipFill>
          <p:spPr>
            <a:xfrm>
              <a:off x="8492" y="1138"/>
              <a:ext cx="9382" cy="9398"/>
            </a:xfrm>
            <a:prstGeom prst="rect">
              <a:avLst/>
            </a:prstGeom>
          </p:spPr>
        </p:pic>
        <p:grpSp>
          <p:nvGrpSpPr>
            <p:cNvPr id="17" name="Group 16"/>
            <p:cNvGrpSpPr/>
            <p:nvPr/>
          </p:nvGrpSpPr>
          <p:grpSpPr>
            <a:xfrm>
              <a:off x="8368" y="1019"/>
              <a:ext cx="9614" cy="9606"/>
              <a:chOff x="6057140" y="1816329"/>
              <a:chExt cx="4395171" cy="4391476"/>
            </a:xfrm>
          </p:grpSpPr>
          <p:sp>
            <p:nvSpPr>
              <p:cNvPr id="5" name="Rectangle 4"/>
              <p:cNvSpPr/>
              <p:nvPr/>
            </p:nvSpPr>
            <p:spPr>
              <a:xfrm>
                <a:off x="6057141" y="1816329"/>
                <a:ext cx="1463456" cy="1463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5"/>
              <p:cNvSpPr/>
              <p:nvPr/>
            </p:nvSpPr>
            <p:spPr>
              <a:xfrm>
                <a:off x="7522998" y="1817853"/>
                <a:ext cx="1463456" cy="1463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Rectangle 6"/>
              <p:cNvSpPr/>
              <p:nvPr/>
            </p:nvSpPr>
            <p:spPr>
              <a:xfrm>
                <a:off x="8988855" y="1816786"/>
                <a:ext cx="1463456" cy="1463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8" name="Rectangle 7"/>
              <p:cNvSpPr/>
              <p:nvPr/>
            </p:nvSpPr>
            <p:spPr>
              <a:xfrm>
                <a:off x="6057141" y="3279006"/>
                <a:ext cx="1463456" cy="1463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Rectangle 8"/>
              <p:cNvSpPr/>
              <p:nvPr/>
            </p:nvSpPr>
            <p:spPr>
              <a:xfrm>
                <a:off x="7522998" y="3283253"/>
                <a:ext cx="1463456" cy="1463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0" name="Rectangle 9"/>
              <p:cNvSpPr/>
              <p:nvPr/>
            </p:nvSpPr>
            <p:spPr>
              <a:xfrm>
                <a:off x="8988854" y="3287387"/>
                <a:ext cx="1463456" cy="1463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Rectangle 10"/>
              <p:cNvSpPr/>
              <p:nvPr/>
            </p:nvSpPr>
            <p:spPr>
              <a:xfrm>
                <a:off x="6057140" y="4743111"/>
                <a:ext cx="1463456" cy="1463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2" name="Rectangle 11"/>
              <p:cNvSpPr/>
              <p:nvPr/>
            </p:nvSpPr>
            <p:spPr>
              <a:xfrm>
                <a:off x="7515225" y="4744349"/>
                <a:ext cx="1463456" cy="1463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3" name="Rectangle 12"/>
              <p:cNvSpPr/>
              <p:nvPr/>
            </p:nvSpPr>
            <p:spPr>
              <a:xfrm>
                <a:off x="8981082" y="4740271"/>
                <a:ext cx="1463456" cy="146345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descr="bg"/>
          <p:cNvPicPr>
            <a:picLocks noChangeAspect="1"/>
          </p:cNvPicPr>
          <p:nvPr/>
        </p:nvPicPr>
        <p:blipFill>
          <a:blip r:embed="rId1"/>
          <a:stretch>
            <a:fillRect/>
          </a:stretch>
        </p:blipFill>
        <p:spPr>
          <a:xfrm rot="180000">
            <a:off x="-876300" y="-1061085"/>
            <a:ext cx="13204825" cy="3646805"/>
          </a:xfrm>
          <a:prstGeom prst="rect">
            <a:avLst/>
          </a:prstGeom>
        </p:spPr>
      </p:pic>
      <p:sp>
        <p:nvSpPr>
          <p:cNvPr id="2" name="Title 1"/>
          <p:cNvSpPr>
            <a:spLocks noGrp="1"/>
          </p:cNvSpPr>
          <p:nvPr>
            <p:ph type="title"/>
          </p:nvPr>
        </p:nvSpPr>
        <p:spPr>
          <a:xfrm>
            <a:off x="838200" y="365125"/>
            <a:ext cx="10515600" cy="1325563"/>
          </a:xfrm>
        </p:spPr>
        <p:txBody>
          <a:bodyPr/>
          <a:lstStyle/>
          <a:p>
            <a:r>
              <a:rPr lang="en-SG" altLang="en-MY" dirty="0">
                <a:latin typeface="Avocado Creamy" panose="02000500000000000000" charset="0"/>
                <a:cs typeface="Avocado Creamy" panose="02000500000000000000" charset="0"/>
              </a:rPr>
              <a:t>Event</a:t>
            </a:r>
            <a:endParaRPr lang="en-SG" altLang="en-MY" dirty="0">
              <a:latin typeface="Avocado Creamy" panose="02000500000000000000" charset="0"/>
              <a:cs typeface="Avocado Creamy" panose="02000500000000000000" charset="0"/>
            </a:endParaRPr>
          </a:p>
        </p:txBody>
      </p:sp>
      <p:pic>
        <p:nvPicPr>
          <p:cNvPr id="4" name="Picture 3" descr="on ground"/>
          <p:cNvPicPr>
            <a:picLocks noChangeAspect="1"/>
          </p:cNvPicPr>
          <p:nvPr/>
        </p:nvPicPr>
        <p:blipFill>
          <a:blip r:embed="rId2"/>
          <a:stretch>
            <a:fillRect/>
          </a:stretch>
        </p:blipFill>
        <p:spPr>
          <a:xfrm>
            <a:off x="1781810" y="2640330"/>
            <a:ext cx="4330700" cy="3061970"/>
          </a:xfrm>
          <a:prstGeom prst="rect">
            <a:avLst/>
          </a:prstGeom>
        </p:spPr>
      </p:pic>
      <p:pic>
        <p:nvPicPr>
          <p:cNvPr id="18" name="Picture 17" descr="on ground 2"/>
          <p:cNvPicPr>
            <a:picLocks noChangeAspect="1"/>
          </p:cNvPicPr>
          <p:nvPr/>
        </p:nvPicPr>
        <p:blipFill>
          <a:blip r:embed="rId3"/>
          <a:stretch>
            <a:fillRect/>
          </a:stretch>
        </p:blipFill>
        <p:spPr>
          <a:xfrm>
            <a:off x="6217920" y="2640330"/>
            <a:ext cx="4325620" cy="3061970"/>
          </a:xfrm>
          <a:prstGeom prst="rect">
            <a:avLst/>
          </a:prstGeom>
        </p:spPr>
      </p:pic>
      <p:grpSp>
        <p:nvGrpSpPr>
          <p:cNvPr id="19" name="Group 18"/>
          <p:cNvGrpSpPr/>
          <p:nvPr/>
        </p:nvGrpSpPr>
        <p:grpSpPr>
          <a:xfrm>
            <a:off x="9726295" y="6089507"/>
            <a:ext cx="2139950" cy="460368"/>
            <a:chOff x="11484" y="2152"/>
            <a:chExt cx="6390" cy="1376"/>
          </a:xfrm>
        </p:grpSpPr>
        <p:pic>
          <p:nvPicPr>
            <p:cNvPr id="20" name="Picture 19" descr="5a8441e23e9b9ae84f0100ada457184c"/>
            <p:cNvPicPr>
              <a:picLocks noChangeAspect="1"/>
            </p:cNvPicPr>
            <p:nvPr/>
          </p:nvPicPr>
          <p:blipFill>
            <a:blip r:embed="rId4"/>
            <a:srcRect l="13340" t="35596" r="14381" b="34062"/>
            <a:stretch>
              <a:fillRect/>
            </a:stretch>
          </p:blipFill>
          <p:spPr>
            <a:xfrm>
              <a:off x="11484" y="2484"/>
              <a:ext cx="2945" cy="825"/>
            </a:xfrm>
            <a:prstGeom prst="rect">
              <a:avLst/>
            </a:prstGeom>
          </p:spPr>
        </p:pic>
        <p:pic>
          <p:nvPicPr>
            <p:cNvPr id="21" name="Picture 20" descr="Tealive-logo-vector-720x340"/>
            <p:cNvPicPr>
              <a:picLocks noChangeAspect="1"/>
            </p:cNvPicPr>
            <p:nvPr/>
          </p:nvPicPr>
          <p:blipFill>
            <a:blip r:embed="rId5"/>
            <a:srcRect l="30500" t="36784" r="30185" b="36961"/>
            <a:stretch>
              <a:fillRect/>
            </a:stretch>
          </p:blipFill>
          <p:spPr>
            <a:xfrm>
              <a:off x="14947" y="2386"/>
              <a:ext cx="2927" cy="923"/>
            </a:xfrm>
            <a:prstGeom prst="rect">
              <a:avLst/>
            </a:prstGeom>
          </p:spPr>
        </p:pic>
        <p:sp>
          <p:nvSpPr>
            <p:cNvPr id="22" name="Text Box 21"/>
            <p:cNvSpPr txBox="1"/>
            <p:nvPr/>
          </p:nvSpPr>
          <p:spPr>
            <a:xfrm>
              <a:off x="14257" y="2152"/>
              <a:ext cx="582" cy="1376"/>
            </a:xfrm>
            <a:prstGeom prst="rect">
              <a:avLst/>
            </a:prstGeom>
            <a:noFill/>
          </p:spPr>
          <p:txBody>
            <a:bodyPr wrap="square" rtlCol="0">
              <a:spAutoFit/>
            </a:bodyPr>
            <a:p>
              <a:r>
                <a:rPr lang="en-MY" altLang="en-US" sz="2400" b="1"/>
                <a:t>x</a:t>
              </a:r>
              <a:endParaRPr lang="en-MY" altLang="en-US" sz="2400" b="1"/>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bg"/>
          <p:cNvPicPr>
            <a:picLocks noChangeAspect="1"/>
          </p:cNvPicPr>
          <p:nvPr/>
        </p:nvPicPr>
        <p:blipFill>
          <a:blip r:embed="rId1"/>
          <a:stretch>
            <a:fillRect/>
          </a:stretch>
        </p:blipFill>
        <p:spPr>
          <a:xfrm rot="180000">
            <a:off x="-876300" y="-1061085"/>
            <a:ext cx="13204825" cy="3646805"/>
          </a:xfrm>
          <a:prstGeom prst="rect">
            <a:avLst/>
          </a:prstGeom>
        </p:spPr>
      </p:pic>
      <p:sp>
        <p:nvSpPr>
          <p:cNvPr id="2" name="Title 1"/>
          <p:cNvSpPr>
            <a:spLocks noGrp="1"/>
          </p:cNvSpPr>
          <p:nvPr>
            <p:ph type="title"/>
          </p:nvPr>
        </p:nvSpPr>
        <p:spPr>
          <a:xfrm>
            <a:off x="838200" y="290195"/>
            <a:ext cx="10515600" cy="1325563"/>
          </a:xfrm>
        </p:spPr>
        <p:txBody>
          <a:bodyPr/>
          <a:lstStyle/>
          <a:p>
            <a:r>
              <a:rPr lang="en-SG" altLang="en-MY" dirty="0">
                <a:latin typeface="Avocado Creamy" panose="02000500000000000000" charset="0"/>
                <a:cs typeface="Avocado Creamy" panose="02000500000000000000" charset="0"/>
              </a:rPr>
              <a:t>Event</a:t>
            </a:r>
            <a:endParaRPr lang="en-SG" altLang="en-MY" dirty="0">
              <a:latin typeface="Avocado Creamy" panose="02000500000000000000" charset="0"/>
              <a:cs typeface="Avocado Creamy" panose="02000500000000000000" charset="0"/>
            </a:endParaRPr>
          </a:p>
        </p:txBody>
      </p:sp>
      <p:grpSp>
        <p:nvGrpSpPr>
          <p:cNvPr id="12" name="Group 11"/>
          <p:cNvGrpSpPr/>
          <p:nvPr/>
        </p:nvGrpSpPr>
        <p:grpSpPr>
          <a:xfrm>
            <a:off x="9726295" y="6089507"/>
            <a:ext cx="2139950" cy="460368"/>
            <a:chOff x="11484" y="2152"/>
            <a:chExt cx="6390" cy="1376"/>
          </a:xfrm>
        </p:grpSpPr>
        <p:pic>
          <p:nvPicPr>
            <p:cNvPr id="7" name="Picture 6" descr="5a8441e23e9b9ae84f0100ada457184c"/>
            <p:cNvPicPr>
              <a:picLocks noChangeAspect="1"/>
            </p:cNvPicPr>
            <p:nvPr/>
          </p:nvPicPr>
          <p:blipFill>
            <a:blip r:embed="rId2"/>
            <a:srcRect l="13340" t="35596" r="14381" b="34062"/>
            <a:stretch>
              <a:fillRect/>
            </a:stretch>
          </p:blipFill>
          <p:spPr>
            <a:xfrm>
              <a:off x="11484" y="2484"/>
              <a:ext cx="2945" cy="825"/>
            </a:xfrm>
            <a:prstGeom prst="rect">
              <a:avLst/>
            </a:prstGeom>
          </p:spPr>
        </p:pic>
        <p:pic>
          <p:nvPicPr>
            <p:cNvPr id="10" name="Picture 9" descr="Tealive-logo-vector-720x340"/>
            <p:cNvPicPr>
              <a:picLocks noChangeAspect="1"/>
            </p:cNvPicPr>
            <p:nvPr/>
          </p:nvPicPr>
          <p:blipFill>
            <a:blip r:embed="rId3"/>
            <a:srcRect l="30500" t="36784" r="30185" b="36961"/>
            <a:stretch>
              <a:fillRect/>
            </a:stretch>
          </p:blipFill>
          <p:spPr>
            <a:xfrm>
              <a:off x="14947" y="2386"/>
              <a:ext cx="2927" cy="923"/>
            </a:xfrm>
            <a:prstGeom prst="rect">
              <a:avLst/>
            </a:prstGeom>
          </p:spPr>
        </p:pic>
        <p:sp>
          <p:nvSpPr>
            <p:cNvPr id="11" name="Text Box 10"/>
            <p:cNvSpPr txBox="1"/>
            <p:nvPr/>
          </p:nvSpPr>
          <p:spPr>
            <a:xfrm>
              <a:off x="14257" y="2152"/>
              <a:ext cx="582" cy="1376"/>
            </a:xfrm>
            <a:prstGeom prst="rect">
              <a:avLst/>
            </a:prstGeom>
            <a:noFill/>
          </p:spPr>
          <p:txBody>
            <a:bodyPr wrap="square" rtlCol="0">
              <a:spAutoFit/>
            </a:bodyPr>
            <a:p>
              <a:r>
                <a:rPr lang="en-MY" altLang="en-US" sz="2400" b="1"/>
                <a:t>x</a:t>
              </a:r>
              <a:endParaRPr lang="en-MY" altLang="en-US" sz="2400" b="1"/>
            </a:p>
          </p:txBody>
        </p:sp>
      </p:grpSp>
      <p:pic>
        <p:nvPicPr>
          <p:cNvPr id="21" name="Picture 20" descr="on ground MYO"/>
          <p:cNvPicPr>
            <a:picLocks noChangeAspect="1"/>
          </p:cNvPicPr>
          <p:nvPr/>
        </p:nvPicPr>
        <p:blipFill>
          <a:blip r:embed="rId4"/>
          <a:stretch>
            <a:fillRect/>
          </a:stretch>
        </p:blipFill>
        <p:spPr>
          <a:xfrm>
            <a:off x="372110" y="4584700"/>
            <a:ext cx="2823210" cy="1892300"/>
          </a:xfrm>
          <a:prstGeom prst="rect">
            <a:avLst/>
          </a:prstGeom>
        </p:spPr>
      </p:pic>
      <p:pic>
        <p:nvPicPr>
          <p:cNvPr id="23" name="Picture 22" descr="MYO"/>
          <p:cNvPicPr>
            <a:picLocks noChangeAspect="1"/>
          </p:cNvPicPr>
          <p:nvPr/>
        </p:nvPicPr>
        <p:blipFill>
          <a:blip r:embed="rId5"/>
          <a:stretch>
            <a:fillRect/>
          </a:stretch>
        </p:blipFill>
        <p:spPr>
          <a:xfrm>
            <a:off x="2780665" y="1357630"/>
            <a:ext cx="6631305" cy="4671060"/>
          </a:xfrm>
          <a:prstGeom prst="rect">
            <a:avLst/>
          </a:prstGeom>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descr="bg"/>
          <p:cNvPicPr>
            <a:picLocks noChangeAspect="1"/>
          </p:cNvPicPr>
          <p:nvPr/>
        </p:nvPicPr>
        <p:blipFill>
          <a:blip r:embed="rId1"/>
          <a:stretch>
            <a:fillRect/>
          </a:stretch>
        </p:blipFill>
        <p:spPr>
          <a:xfrm rot="180000">
            <a:off x="-876300" y="-1061085"/>
            <a:ext cx="13204825" cy="3646805"/>
          </a:xfrm>
          <a:prstGeom prst="rect">
            <a:avLst/>
          </a:prstGeom>
        </p:spPr>
      </p:pic>
      <p:sp>
        <p:nvSpPr>
          <p:cNvPr id="2" name="Title 1"/>
          <p:cNvSpPr>
            <a:spLocks noGrp="1"/>
          </p:cNvSpPr>
          <p:nvPr>
            <p:ph type="title"/>
          </p:nvPr>
        </p:nvSpPr>
        <p:spPr>
          <a:xfrm>
            <a:off x="838200" y="290195"/>
            <a:ext cx="10515600" cy="1325563"/>
          </a:xfrm>
        </p:spPr>
        <p:txBody>
          <a:bodyPr/>
          <a:lstStyle/>
          <a:p>
            <a:r>
              <a:rPr lang="en-SG" altLang="en-MY" dirty="0">
                <a:latin typeface="Avocado Creamy" panose="02000500000000000000" charset="0"/>
                <a:cs typeface="Avocado Creamy" panose="02000500000000000000" charset="0"/>
              </a:rPr>
              <a:t>Event</a:t>
            </a:r>
            <a:endParaRPr lang="en-SG" altLang="en-MY" dirty="0">
              <a:latin typeface="Avocado Creamy" panose="02000500000000000000" charset="0"/>
              <a:cs typeface="Avocado Creamy" panose="02000500000000000000" charset="0"/>
            </a:endParaRPr>
          </a:p>
        </p:txBody>
      </p:sp>
      <p:grpSp>
        <p:nvGrpSpPr>
          <p:cNvPr id="12" name="Group 11"/>
          <p:cNvGrpSpPr/>
          <p:nvPr/>
        </p:nvGrpSpPr>
        <p:grpSpPr>
          <a:xfrm>
            <a:off x="9726295" y="6089507"/>
            <a:ext cx="2139950" cy="460368"/>
            <a:chOff x="11484" y="2152"/>
            <a:chExt cx="6390" cy="1376"/>
          </a:xfrm>
        </p:grpSpPr>
        <p:pic>
          <p:nvPicPr>
            <p:cNvPr id="7" name="Picture 6" descr="5a8441e23e9b9ae84f0100ada457184c"/>
            <p:cNvPicPr>
              <a:picLocks noChangeAspect="1"/>
            </p:cNvPicPr>
            <p:nvPr/>
          </p:nvPicPr>
          <p:blipFill>
            <a:blip r:embed="rId2"/>
            <a:srcRect l="13340" t="35596" r="14381" b="34062"/>
            <a:stretch>
              <a:fillRect/>
            </a:stretch>
          </p:blipFill>
          <p:spPr>
            <a:xfrm>
              <a:off x="11484" y="2484"/>
              <a:ext cx="2945" cy="825"/>
            </a:xfrm>
            <a:prstGeom prst="rect">
              <a:avLst/>
            </a:prstGeom>
          </p:spPr>
        </p:pic>
        <p:pic>
          <p:nvPicPr>
            <p:cNvPr id="10" name="Picture 9" descr="Tealive-logo-vector-720x340"/>
            <p:cNvPicPr>
              <a:picLocks noChangeAspect="1"/>
            </p:cNvPicPr>
            <p:nvPr/>
          </p:nvPicPr>
          <p:blipFill>
            <a:blip r:embed="rId3"/>
            <a:srcRect l="30500" t="36784" r="30185" b="36961"/>
            <a:stretch>
              <a:fillRect/>
            </a:stretch>
          </p:blipFill>
          <p:spPr>
            <a:xfrm>
              <a:off x="14947" y="2386"/>
              <a:ext cx="2927" cy="923"/>
            </a:xfrm>
            <a:prstGeom prst="rect">
              <a:avLst/>
            </a:prstGeom>
          </p:spPr>
        </p:pic>
        <p:sp>
          <p:nvSpPr>
            <p:cNvPr id="11" name="Text Box 10"/>
            <p:cNvSpPr txBox="1"/>
            <p:nvPr/>
          </p:nvSpPr>
          <p:spPr>
            <a:xfrm>
              <a:off x="14257" y="2152"/>
              <a:ext cx="582" cy="1376"/>
            </a:xfrm>
            <a:prstGeom prst="rect">
              <a:avLst/>
            </a:prstGeom>
            <a:noFill/>
          </p:spPr>
          <p:txBody>
            <a:bodyPr wrap="square" rtlCol="0">
              <a:spAutoFit/>
            </a:bodyPr>
            <a:p>
              <a:r>
                <a:rPr lang="en-MY" altLang="en-US" sz="2400" b="1"/>
                <a:t>x</a:t>
              </a:r>
              <a:endParaRPr lang="en-MY" altLang="en-US" sz="2400" b="1"/>
            </a:p>
          </p:txBody>
        </p:sp>
      </p:grpSp>
      <p:pic>
        <p:nvPicPr>
          <p:cNvPr id="14" name="Content Placeholder 13" descr="bubble tea"/>
          <p:cNvPicPr>
            <a:picLocks noChangeAspect="1"/>
          </p:cNvPicPr>
          <p:nvPr>
            <p:ph idx="1"/>
          </p:nvPr>
        </p:nvPicPr>
        <p:blipFill>
          <a:blip r:embed="rId4"/>
          <a:srcRect r="55027"/>
          <a:stretch>
            <a:fillRect/>
          </a:stretch>
        </p:blipFill>
        <p:spPr>
          <a:xfrm>
            <a:off x="1155700" y="1832610"/>
            <a:ext cx="2455545" cy="4371340"/>
          </a:xfrm>
          <a:prstGeom prst="rect">
            <a:avLst/>
          </a:prstGeom>
        </p:spPr>
      </p:pic>
      <p:grpSp>
        <p:nvGrpSpPr>
          <p:cNvPr id="16" name="Group 15"/>
          <p:cNvGrpSpPr/>
          <p:nvPr/>
        </p:nvGrpSpPr>
        <p:grpSpPr>
          <a:xfrm>
            <a:off x="3895725" y="3166745"/>
            <a:ext cx="5541645" cy="2587625"/>
            <a:chOff x="7618" y="940"/>
            <a:chExt cx="7814" cy="3648"/>
          </a:xfrm>
        </p:grpSpPr>
        <p:pic>
          <p:nvPicPr>
            <p:cNvPr id="13" name="Picture 12" descr="bubble tea"/>
            <p:cNvPicPr>
              <a:picLocks noChangeAspect="1"/>
            </p:cNvPicPr>
            <p:nvPr/>
          </p:nvPicPr>
          <p:blipFill>
            <a:blip r:embed="rId4"/>
            <a:srcRect l="44285" b="50007"/>
            <a:stretch>
              <a:fillRect/>
            </a:stretch>
          </p:blipFill>
          <p:spPr>
            <a:xfrm>
              <a:off x="7618" y="956"/>
              <a:ext cx="5060" cy="3633"/>
            </a:xfrm>
            <a:prstGeom prst="rect">
              <a:avLst/>
            </a:prstGeom>
          </p:spPr>
        </p:pic>
        <p:pic>
          <p:nvPicPr>
            <p:cNvPr id="15" name="Picture 14" descr="bubble tea"/>
            <p:cNvPicPr>
              <a:picLocks noChangeAspect="1"/>
            </p:cNvPicPr>
            <p:nvPr/>
          </p:nvPicPr>
          <p:blipFill>
            <a:blip r:embed="rId4"/>
            <a:srcRect l="44285" t="50255" r="25215"/>
            <a:stretch>
              <a:fillRect/>
            </a:stretch>
          </p:blipFill>
          <p:spPr>
            <a:xfrm>
              <a:off x="12662" y="940"/>
              <a:ext cx="2770" cy="3615"/>
            </a:xfrm>
            <a:prstGeom prst="rect">
              <a:avLst/>
            </a:prstGeom>
          </p:spPr>
        </p:pic>
      </p:grpSp>
      <p:grpSp>
        <p:nvGrpSpPr>
          <p:cNvPr id="18" name="Group 17"/>
          <p:cNvGrpSpPr/>
          <p:nvPr/>
        </p:nvGrpSpPr>
        <p:grpSpPr>
          <a:xfrm>
            <a:off x="7766685" y="1019175"/>
            <a:ext cx="3133725" cy="1476375"/>
            <a:chOff x="9550" y="1342"/>
            <a:chExt cx="4935" cy="2325"/>
          </a:xfrm>
        </p:grpSpPr>
        <p:sp>
          <p:nvSpPr>
            <p:cNvPr id="9" name="Rounded Rectangular Callout 8"/>
            <p:cNvSpPr/>
            <p:nvPr/>
          </p:nvSpPr>
          <p:spPr>
            <a:xfrm>
              <a:off x="9550" y="1342"/>
              <a:ext cx="4855" cy="2325"/>
            </a:xfrm>
            <a:prstGeom prst="wedgeRoundRectCallout">
              <a:avLst/>
            </a:prstGeom>
            <a:solidFill>
              <a:srgbClr val="25215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SG" altLang="en-US"/>
            </a:p>
          </p:txBody>
        </p:sp>
        <p:sp>
          <p:nvSpPr>
            <p:cNvPr id="17" name="Text Box 16"/>
            <p:cNvSpPr txBox="1"/>
            <p:nvPr/>
          </p:nvSpPr>
          <p:spPr>
            <a:xfrm>
              <a:off x="9670" y="1875"/>
              <a:ext cx="4815" cy="1258"/>
            </a:xfrm>
            <a:prstGeom prst="rect">
              <a:avLst/>
            </a:prstGeom>
            <a:noFill/>
          </p:spPr>
          <p:txBody>
            <a:bodyPr wrap="square" rtlCol="0">
              <a:spAutoFit/>
            </a:bodyPr>
            <a:p>
              <a:r>
                <a:rPr lang="en-SG" altLang="en-US" sz="2300">
                  <a:solidFill>
                    <a:schemeClr val="bg1"/>
                  </a:solidFill>
                </a:rPr>
                <a:t>First 100 customers</a:t>
              </a:r>
              <a:endParaRPr lang="en-SG" altLang="en-US" sz="2300">
                <a:solidFill>
                  <a:schemeClr val="bg1"/>
                </a:solidFill>
              </a:endParaRPr>
            </a:p>
            <a:p>
              <a:r>
                <a:rPr lang="en-SG" altLang="en-US" sz="2300">
                  <a:solidFill>
                    <a:schemeClr val="bg1"/>
                  </a:solidFill>
                </a:rPr>
                <a:t>get a free </a:t>
              </a:r>
              <a:r>
                <a:rPr lang="en-MY" altLang="en-SG" sz="2300">
                  <a:solidFill>
                    <a:schemeClr val="bg1"/>
                  </a:solidFill>
                </a:rPr>
                <a:t>drink</a:t>
              </a:r>
              <a:endParaRPr lang="en-MY" altLang="en-SG" sz="2300">
                <a:solidFill>
                  <a:schemeClr val="bg1"/>
                </a:solidFill>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g"/>
          <p:cNvPicPr>
            <a:picLocks noChangeAspect="1"/>
          </p:cNvPicPr>
          <p:nvPr/>
        </p:nvPicPr>
        <p:blipFill>
          <a:blip r:embed="rId1"/>
          <a:stretch>
            <a:fillRect/>
          </a:stretch>
        </p:blipFill>
        <p:spPr>
          <a:xfrm rot="180000">
            <a:off x="-876300" y="-1061085"/>
            <a:ext cx="13204825" cy="3646805"/>
          </a:xfrm>
          <a:prstGeom prst="rect">
            <a:avLst/>
          </a:prstGeom>
        </p:spPr>
      </p:pic>
      <p:sp>
        <p:nvSpPr>
          <p:cNvPr id="2" name="Title 1"/>
          <p:cNvSpPr>
            <a:spLocks noGrp="1"/>
          </p:cNvSpPr>
          <p:nvPr>
            <p:ph type="title"/>
          </p:nvPr>
        </p:nvSpPr>
        <p:spPr/>
        <p:txBody>
          <a:bodyPr/>
          <a:lstStyle/>
          <a:p>
            <a:r>
              <a:rPr lang="en-MY" dirty="0">
                <a:latin typeface="Avocado Creamy" panose="02000500000000000000" charset="0"/>
                <a:cs typeface="Avocado Creamy" panose="02000500000000000000" charset="0"/>
              </a:rPr>
              <a:t>Poster</a:t>
            </a:r>
            <a:endParaRPr lang="en-MY" dirty="0">
              <a:latin typeface="Avocado Creamy" panose="02000500000000000000" charset="0"/>
              <a:cs typeface="Avocado Creamy" panose="02000500000000000000" charset="0"/>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823009" y="217828"/>
            <a:ext cx="4545981" cy="6422343"/>
          </a:xfrm>
        </p:spPr>
      </p:pic>
      <p:sp>
        <p:nvSpPr>
          <p:cNvPr id="11" name="Text Box 10"/>
          <p:cNvSpPr txBox="1"/>
          <p:nvPr/>
        </p:nvSpPr>
        <p:spPr>
          <a:xfrm>
            <a:off x="8867775" y="5855335"/>
            <a:ext cx="2164080" cy="645160"/>
          </a:xfrm>
          <a:prstGeom prst="rect">
            <a:avLst/>
          </a:prstGeom>
          <a:noFill/>
          <a:ln w="12700" cmpd="sng">
            <a:solidFill>
              <a:srgbClr val="25215E"/>
            </a:solidFill>
            <a:prstDash val="solid"/>
          </a:ln>
        </p:spPr>
        <p:txBody>
          <a:bodyPr wrap="square" rtlCol="0">
            <a:spAutoFit/>
          </a:bodyPr>
          <a:p>
            <a:r>
              <a:rPr lang="en-SG" altLang="en-US"/>
              <a:t>Target anyone </a:t>
            </a:r>
            <a:endParaRPr lang="en-SG" altLang="en-US"/>
          </a:p>
          <a:p>
            <a:r>
              <a:rPr lang="en-SG" altLang="en-US"/>
              <a:t>who is shopping</a:t>
            </a:r>
            <a:endParaRPr lang="en-SG" alt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bg"/>
          <p:cNvPicPr>
            <a:picLocks noChangeAspect="1"/>
          </p:cNvPicPr>
          <p:nvPr/>
        </p:nvPicPr>
        <p:blipFill>
          <a:blip r:embed="rId1"/>
          <a:stretch>
            <a:fillRect/>
          </a:stretch>
        </p:blipFill>
        <p:spPr>
          <a:xfrm rot="180000">
            <a:off x="-876300" y="-1061085"/>
            <a:ext cx="13204825" cy="3646805"/>
          </a:xfrm>
          <a:prstGeom prst="rect">
            <a:avLst/>
          </a:prstGeom>
        </p:spPr>
      </p:pic>
      <p:sp>
        <p:nvSpPr>
          <p:cNvPr id="6" name="Rectangles 5"/>
          <p:cNvSpPr/>
          <p:nvPr/>
        </p:nvSpPr>
        <p:spPr>
          <a:xfrm>
            <a:off x="3455670" y="966470"/>
            <a:ext cx="5256530" cy="5534025"/>
          </a:xfrm>
          <a:prstGeom prst="rect">
            <a:avLst/>
          </a:prstGeom>
          <a:gradFill>
            <a:gsLst>
              <a:gs pos="0">
                <a:srgbClr val="FEDAA9"/>
              </a:gs>
              <a:gs pos="100000">
                <a:srgbClr val="87BACB"/>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en-MY" altLang="en-US"/>
              <a:t>v</a:t>
            </a:r>
            <a:endParaRPr lang="en-MY" altLang="en-US"/>
          </a:p>
        </p:txBody>
      </p:sp>
      <p:sp>
        <p:nvSpPr>
          <p:cNvPr id="2" name="Title 1"/>
          <p:cNvSpPr>
            <a:spLocks noGrp="1"/>
          </p:cNvSpPr>
          <p:nvPr>
            <p:ph type="title"/>
          </p:nvPr>
        </p:nvSpPr>
        <p:spPr/>
        <p:txBody>
          <a:bodyPr/>
          <a:lstStyle/>
          <a:p>
            <a:r>
              <a:rPr lang="en-MY" dirty="0">
                <a:latin typeface="Avocado Creamy" panose="02000500000000000000" charset="0"/>
                <a:cs typeface="Avocado Creamy" panose="02000500000000000000" charset="0"/>
              </a:rPr>
              <a:t>Packaging</a:t>
            </a:r>
            <a:endParaRPr lang="en-MY" dirty="0">
              <a:latin typeface="Avocado Creamy" panose="02000500000000000000" charset="0"/>
              <a:cs typeface="Avocado Creamy" panose="02000500000000000000" charset="0"/>
            </a:endParaRPr>
          </a:p>
        </p:txBody>
      </p:sp>
      <p:pic>
        <p:nvPicPr>
          <p:cNvPr id="4" name="Picture 3" descr="packaging"/>
          <p:cNvPicPr>
            <a:picLocks noChangeAspect="1"/>
          </p:cNvPicPr>
          <p:nvPr/>
        </p:nvPicPr>
        <p:blipFill>
          <a:blip r:embed="rId2"/>
          <a:srcRect l="3357" t="12119" b="9935"/>
          <a:stretch>
            <a:fillRect/>
          </a:stretch>
        </p:blipFill>
        <p:spPr>
          <a:xfrm>
            <a:off x="3938905" y="1268095"/>
            <a:ext cx="4314825" cy="4917440"/>
          </a:xfrm>
          <a:prstGeom prst="rect">
            <a:avLst/>
          </a:prstGeom>
        </p:spPr>
      </p:pic>
      <p:cxnSp>
        <p:nvCxnSpPr>
          <p:cNvPr id="7" name="Curved Connector 6"/>
          <p:cNvCxnSpPr/>
          <p:nvPr/>
        </p:nvCxnSpPr>
        <p:spPr>
          <a:xfrm flipV="1">
            <a:off x="8078470" y="2094865"/>
            <a:ext cx="1369060" cy="1012190"/>
          </a:xfrm>
          <a:prstGeom prst="curvedConnector3">
            <a:avLst>
              <a:gd name="adj1" fmla="val 50046"/>
            </a:avLst>
          </a:prstGeom>
          <a:ln>
            <a:tailEnd type="arrow" w="med" len="med"/>
          </a:ln>
        </p:spPr>
        <p:style>
          <a:lnRef idx="1">
            <a:schemeClr val="dk1"/>
          </a:lnRef>
          <a:fillRef idx="0">
            <a:schemeClr val="dk1"/>
          </a:fillRef>
          <a:effectRef idx="0">
            <a:schemeClr val="dk1"/>
          </a:effectRef>
          <a:fontRef idx="minor">
            <a:schemeClr val="tx1"/>
          </a:fontRef>
        </p:style>
      </p:cxnSp>
      <p:sp>
        <p:nvSpPr>
          <p:cNvPr id="8" name="Text Box 7"/>
          <p:cNvSpPr txBox="1"/>
          <p:nvPr/>
        </p:nvSpPr>
        <p:spPr>
          <a:xfrm>
            <a:off x="9589770" y="1939925"/>
            <a:ext cx="1623695" cy="368300"/>
          </a:xfrm>
          <a:prstGeom prst="rect">
            <a:avLst/>
          </a:prstGeom>
          <a:noFill/>
        </p:spPr>
        <p:txBody>
          <a:bodyPr wrap="none" rtlCol="0">
            <a:spAutoFit/>
          </a:bodyPr>
          <a:p>
            <a:r>
              <a:rPr lang="en-SG" altLang="en-US"/>
              <a:t>Stickers for kids</a:t>
            </a:r>
            <a:endParaRPr lang="en-SG" altLang="en-US"/>
          </a:p>
        </p:txBody>
      </p:sp>
      <p:cxnSp>
        <p:nvCxnSpPr>
          <p:cNvPr id="9" name="Curved Connector 8"/>
          <p:cNvCxnSpPr/>
          <p:nvPr/>
        </p:nvCxnSpPr>
        <p:spPr>
          <a:xfrm rot="10800000" flipV="1">
            <a:off x="2680335" y="4499610"/>
            <a:ext cx="1464945" cy="940435"/>
          </a:xfrm>
          <a:prstGeom prst="curvedConnector3">
            <a:avLst>
              <a:gd name="adj1" fmla="val 49978"/>
            </a:avLst>
          </a:prstGeom>
          <a:ln>
            <a:tailEnd type="arrow" w="med" len="med"/>
          </a:ln>
        </p:spPr>
        <p:style>
          <a:lnRef idx="1">
            <a:schemeClr val="dk1"/>
          </a:lnRef>
          <a:fillRef idx="0">
            <a:schemeClr val="dk1"/>
          </a:fillRef>
          <a:effectRef idx="0">
            <a:schemeClr val="dk1"/>
          </a:effectRef>
          <a:fontRef idx="minor">
            <a:schemeClr val="tx1"/>
          </a:fontRef>
        </p:style>
      </p:cxnSp>
      <p:sp>
        <p:nvSpPr>
          <p:cNvPr id="10" name="Text Box 9"/>
          <p:cNvSpPr txBox="1"/>
          <p:nvPr/>
        </p:nvSpPr>
        <p:spPr>
          <a:xfrm>
            <a:off x="835025" y="5246370"/>
            <a:ext cx="1845310" cy="368300"/>
          </a:xfrm>
          <a:prstGeom prst="rect">
            <a:avLst/>
          </a:prstGeom>
          <a:noFill/>
        </p:spPr>
        <p:txBody>
          <a:bodyPr wrap="none" rtlCol="0">
            <a:spAutoFit/>
          </a:bodyPr>
          <a:p>
            <a:r>
              <a:rPr lang="en-SG" altLang="en-US"/>
              <a:t>Event information</a:t>
            </a:r>
            <a:endParaRPr lang="en-SG" altLang="en-US"/>
          </a:p>
        </p:txBody>
      </p:sp>
      <p:sp>
        <p:nvSpPr>
          <p:cNvPr id="11" name="Text Box 10"/>
          <p:cNvSpPr txBox="1"/>
          <p:nvPr/>
        </p:nvSpPr>
        <p:spPr>
          <a:xfrm>
            <a:off x="8867775" y="5855335"/>
            <a:ext cx="2164080" cy="645160"/>
          </a:xfrm>
          <a:prstGeom prst="rect">
            <a:avLst/>
          </a:prstGeom>
          <a:noFill/>
          <a:ln w="12700" cmpd="sng">
            <a:solidFill>
              <a:srgbClr val="25215E"/>
            </a:solidFill>
            <a:prstDash val="solid"/>
          </a:ln>
        </p:spPr>
        <p:txBody>
          <a:bodyPr wrap="square" rtlCol="0">
            <a:spAutoFit/>
          </a:bodyPr>
          <a:p>
            <a:r>
              <a:rPr lang="en-SG" altLang="en-US"/>
              <a:t>Target current Nutella customers</a:t>
            </a:r>
            <a:endParaRPr lang="en-SG"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g"/>
          <p:cNvPicPr>
            <a:picLocks noChangeAspect="1"/>
          </p:cNvPicPr>
          <p:nvPr/>
        </p:nvPicPr>
        <p:blipFill>
          <a:blip r:embed="rId1"/>
          <a:stretch>
            <a:fillRect/>
          </a:stretch>
        </p:blipFill>
        <p:spPr>
          <a:xfrm rot="180000">
            <a:off x="-876300" y="-1061085"/>
            <a:ext cx="13204825" cy="3646805"/>
          </a:xfrm>
          <a:prstGeom prst="rect">
            <a:avLst/>
          </a:prstGeom>
        </p:spPr>
      </p:pic>
      <p:sp>
        <p:nvSpPr>
          <p:cNvPr id="2" name="Title 1"/>
          <p:cNvSpPr>
            <a:spLocks noGrp="1"/>
          </p:cNvSpPr>
          <p:nvPr>
            <p:ph type="title"/>
          </p:nvPr>
        </p:nvSpPr>
        <p:spPr/>
        <p:txBody>
          <a:bodyPr/>
          <a:lstStyle/>
          <a:p>
            <a:r>
              <a:rPr lang="en-MY" dirty="0">
                <a:latin typeface="Avocado Creamy" panose="02000500000000000000" charset="0"/>
                <a:cs typeface="Avocado Creamy" panose="02000500000000000000" charset="0"/>
              </a:rPr>
              <a:t>Concept</a:t>
            </a:r>
            <a:endParaRPr lang="en-MY" dirty="0">
              <a:latin typeface="Avocado Creamy" panose="02000500000000000000" charset="0"/>
              <a:cs typeface="Avocado Creamy" panose="02000500000000000000" charset="0"/>
            </a:endParaRPr>
          </a:p>
        </p:txBody>
      </p:sp>
      <p:pic>
        <p:nvPicPr>
          <p:cNvPr id="1026" name="Picture 2" descr="Fathead Jr 6pc Dora Explorer Spanish Wall Accent - Dora The ..."/>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2093595"/>
            <a:ext cx="3333750" cy="33337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eep that friend! — Steemi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9315" y="2474595"/>
            <a:ext cx="4568825" cy="25717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bg"/>
          <p:cNvPicPr>
            <a:picLocks noChangeAspect="1"/>
          </p:cNvPicPr>
          <p:nvPr/>
        </p:nvPicPr>
        <p:blipFill>
          <a:blip r:embed="rId1"/>
          <a:stretch>
            <a:fillRect/>
          </a:stretch>
        </p:blipFill>
        <p:spPr>
          <a:xfrm rot="180000">
            <a:off x="-876300" y="-1037590"/>
            <a:ext cx="13204825" cy="3646805"/>
          </a:xfrm>
          <a:prstGeom prst="rect">
            <a:avLst/>
          </a:prstGeom>
        </p:spPr>
      </p:pic>
      <p:sp>
        <p:nvSpPr>
          <p:cNvPr id="2" name="Title 1"/>
          <p:cNvSpPr>
            <a:spLocks noGrp="1"/>
          </p:cNvSpPr>
          <p:nvPr>
            <p:ph type="title"/>
          </p:nvPr>
        </p:nvSpPr>
        <p:spPr/>
        <p:txBody>
          <a:bodyPr/>
          <a:lstStyle/>
          <a:p>
            <a:r>
              <a:rPr lang="en-SG" altLang="en-MY" dirty="0">
                <a:latin typeface="Avocado Creamy" panose="02000500000000000000" charset="0"/>
                <a:cs typeface="Avocado Creamy" panose="02000500000000000000" charset="0"/>
              </a:rPr>
              <a:t>Social Media</a:t>
            </a:r>
            <a:endParaRPr lang="en-SG" altLang="en-MY" dirty="0">
              <a:latin typeface="Avocado Creamy" panose="02000500000000000000" charset="0"/>
              <a:cs typeface="Avocado Creamy" panose="02000500000000000000" charset="0"/>
            </a:endParaRPr>
          </a:p>
        </p:txBody>
      </p:sp>
      <p:pic>
        <p:nvPicPr>
          <p:cNvPr id="3" name="Picture 2" descr="d13f50919ae4c9704240a50696a2be5f"/>
          <p:cNvPicPr>
            <a:picLocks noChangeAspect="1"/>
          </p:cNvPicPr>
          <p:nvPr/>
        </p:nvPicPr>
        <p:blipFill>
          <a:blip r:embed="rId2"/>
          <a:srcRect l="26931" t="9935" r="27334" b="26290"/>
          <a:stretch>
            <a:fillRect/>
          </a:stretch>
        </p:blipFill>
        <p:spPr>
          <a:xfrm>
            <a:off x="4123690" y="835025"/>
            <a:ext cx="4177665" cy="5825490"/>
          </a:xfrm>
          <a:prstGeom prst="rect">
            <a:avLst/>
          </a:prstGeom>
        </p:spPr>
      </p:pic>
      <p:sp>
        <p:nvSpPr>
          <p:cNvPr id="12" name="Rectangles 11"/>
          <p:cNvSpPr/>
          <p:nvPr/>
        </p:nvSpPr>
        <p:spPr>
          <a:xfrm>
            <a:off x="4134485" y="1821815"/>
            <a:ext cx="4178300" cy="434530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pic>
        <p:nvPicPr>
          <p:cNvPr id="5" name="Content Placeholder 4"/>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4497070" y="1898650"/>
            <a:ext cx="3384550" cy="4218940"/>
          </a:xfrm>
        </p:spPr>
      </p:pic>
      <p:sp>
        <p:nvSpPr>
          <p:cNvPr id="13" name="Text Box 12"/>
          <p:cNvSpPr txBox="1"/>
          <p:nvPr/>
        </p:nvSpPr>
        <p:spPr>
          <a:xfrm>
            <a:off x="8867775" y="5855335"/>
            <a:ext cx="2164080" cy="645160"/>
          </a:xfrm>
          <a:prstGeom prst="rect">
            <a:avLst/>
          </a:prstGeom>
          <a:noFill/>
          <a:ln w="12700" cmpd="sng">
            <a:solidFill>
              <a:srgbClr val="25215E"/>
            </a:solidFill>
            <a:prstDash val="solid"/>
          </a:ln>
        </p:spPr>
        <p:txBody>
          <a:bodyPr wrap="square" rtlCol="0">
            <a:spAutoFit/>
          </a:bodyPr>
          <a:p>
            <a:r>
              <a:rPr lang="en-SG" altLang="en-US"/>
              <a:t>Reach potential customers</a:t>
            </a:r>
            <a:endParaRPr lang="en-SG" alt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 name="Picture 42" descr="bg"/>
          <p:cNvPicPr>
            <a:picLocks noChangeAspect="1"/>
          </p:cNvPicPr>
          <p:nvPr/>
        </p:nvPicPr>
        <p:blipFill>
          <a:blip r:embed="rId1"/>
          <a:stretch>
            <a:fillRect/>
          </a:stretch>
        </p:blipFill>
        <p:spPr>
          <a:xfrm rot="180000">
            <a:off x="-876300" y="-1049020"/>
            <a:ext cx="13204825" cy="3646805"/>
          </a:xfrm>
          <a:prstGeom prst="rect">
            <a:avLst/>
          </a:prstGeom>
        </p:spPr>
      </p:pic>
      <p:sp>
        <p:nvSpPr>
          <p:cNvPr id="2" name="Title 1"/>
          <p:cNvSpPr>
            <a:spLocks noGrp="1"/>
          </p:cNvSpPr>
          <p:nvPr>
            <p:ph type="title"/>
          </p:nvPr>
        </p:nvSpPr>
        <p:spPr>
          <a:xfrm>
            <a:off x="838200" y="341630"/>
            <a:ext cx="10515600" cy="1325563"/>
          </a:xfrm>
        </p:spPr>
        <p:txBody>
          <a:bodyPr/>
          <a:lstStyle/>
          <a:p>
            <a:r>
              <a:rPr lang="en-MY" dirty="0">
                <a:latin typeface="Avocado Creamy" panose="02000500000000000000" charset="0"/>
                <a:cs typeface="Avocado Creamy" panose="02000500000000000000" charset="0"/>
              </a:rPr>
              <a:t>mediums </a:t>
            </a:r>
            <a:endParaRPr lang="en-MY" dirty="0">
              <a:latin typeface="Avocado Creamy" panose="02000500000000000000" charset="0"/>
              <a:cs typeface="Avocado Creamy" panose="02000500000000000000" charset="0"/>
            </a:endParaRPr>
          </a:p>
        </p:txBody>
      </p:sp>
      <p:pic>
        <p:nvPicPr>
          <p:cNvPr id="4" name="Picture 3" descr="Mobile-App-Development"/>
          <p:cNvPicPr>
            <a:picLocks noChangeAspect="1"/>
          </p:cNvPicPr>
          <p:nvPr/>
        </p:nvPicPr>
        <p:blipFill>
          <a:blip r:embed="rId2"/>
          <a:srcRect l="20042" r="19067"/>
          <a:stretch>
            <a:fillRect/>
          </a:stretch>
        </p:blipFill>
        <p:spPr>
          <a:xfrm>
            <a:off x="838200" y="2212340"/>
            <a:ext cx="2397125" cy="2501265"/>
          </a:xfrm>
          <a:prstGeom prst="rect">
            <a:avLst/>
          </a:prstGeom>
        </p:spPr>
      </p:pic>
      <p:grpSp>
        <p:nvGrpSpPr>
          <p:cNvPr id="11" name="Group 10"/>
          <p:cNvGrpSpPr/>
          <p:nvPr/>
        </p:nvGrpSpPr>
        <p:grpSpPr>
          <a:xfrm>
            <a:off x="3620135" y="2600325"/>
            <a:ext cx="1898650" cy="1797685"/>
            <a:chOff x="7738" y="2854"/>
            <a:chExt cx="2990" cy="2831"/>
          </a:xfrm>
        </p:grpSpPr>
        <p:pic>
          <p:nvPicPr>
            <p:cNvPr id="7" name="Picture 6" descr="Hand-drawn-Social-Media-Icons-1"/>
            <p:cNvPicPr>
              <a:picLocks noChangeAspect="1"/>
            </p:cNvPicPr>
            <p:nvPr/>
          </p:nvPicPr>
          <p:blipFill>
            <a:blip r:embed="rId3">
              <a:clrChange>
                <a:clrFrom>
                  <a:srgbClr val="EFEFEF">
                    <a:alpha val="100000"/>
                  </a:srgbClr>
                </a:clrFrom>
                <a:clrTo>
                  <a:srgbClr val="EFEFEF">
                    <a:alpha val="100000"/>
                    <a:alpha val="0"/>
                  </a:srgbClr>
                </a:clrTo>
              </a:clrChange>
            </a:blip>
            <a:srcRect l="17140" t="30299" r="72664" b="56031"/>
            <a:stretch>
              <a:fillRect/>
            </a:stretch>
          </p:blipFill>
          <p:spPr>
            <a:xfrm>
              <a:off x="8307" y="2854"/>
              <a:ext cx="1584" cy="1593"/>
            </a:xfrm>
            <a:prstGeom prst="rect">
              <a:avLst/>
            </a:prstGeom>
          </p:spPr>
        </p:pic>
        <p:pic>
          <p:nvPicPr>
            <p:cNvPr id="9" name="Picture 8" descr="Hand-drawn-Social-Media-Icons-1"/>
            <p:cNvPicPr>
              <a:picLocks noChangeAspect="1"/>
            </p:cNvPicPr>
            <p:nvPr/>
          </p:nvPicPr>
          <p:blipFill>
            <a:blip r:embed="rId3">
              <a:clrChange>
                <a:clrFrom>
                  <a:srgbClr val="EFEFEF">
                    <a:alpha val="100000"/>
                  </a:srgbClr>
                </a:clrFrom>
                <a:clrTo>
                  <a:srgbClr val="EFEFEF">
                    <a:alpha val="100000"/>
                    <a:alpha val="0"/>
                  </a:srgbClr>
                </a:clrTo>
              </a:clrChange>
            </a:blip>
            <a:srcRect l="35355" t="30308" r="52962" b="54743"/>
            <a:stretch>
              <a:fillRect/>
            </a:stretch>
          </p:blipFill>
          <p:spPr>
            <a:xfrm>
              <a:off x="9110" y="3662"/>
              <a:ext cx="1618" cy="1553"/>
            </a:xfrm>
            <a:prstGeom prst="rect">
              <a:avLst/>
            </a:prstGeom>
          </p:spPr>
        </p:pic>
        <p:pic>
          <p:nvPicPr>
            <p:cNvPr id="10" name="Picture 9" descr="Hand-drawn-Social-Media-Icons-1"/>
            <p:cNvPicPr>
              <a:picLocks noChangeAspect="1"/>
            </p:cNvPicPr>
            <p:nvPr/>
          </p:nvPicPr>
          <p:blipFill>
            <a:blip r:embed="rId3">
              <a:clrChange>
                <a:clrFrom>
                  <a:srgbClr val="EFEFEF">
                    <a:alpha val="100000"/>
                  </a:srgbClr>
                </a:clrFrom>
                <a:clrTo>
                  <a:srgbClr val="EFEFEF">
                    <a:alpha val="100000"/>
                    <a:alpha val="0"/>
                  </a:srgbClr>
                </a:clrTo>
              </a:clrChange>
            </a:blip>
            <a:srcRect l="54156" t="29827" r="35584" b="55207"/>
            <a:stretch>
              <a:fillRect/>
            </a:stretch>
          </p:blipFill>
          <p:spPr>
            <a:xfrm>
              <a:off x="7738" y="3865"/>
              <a:ext cx="1664" cy="1821"/>
            </a:xfrm>
            <a:prstGeom prst="rect">
              <a:avLst/>
            </a:prstGeom>
          </p:spPr>
        </p:pic>
      </p:grpSp>
      <p:pic>
        <p:nvPicPr>
          <p:cNvPr id="39" name="Picture 38" descr="1458512"/>
          <p:cNvPicPr>
            <a:picLocks noChangeAspect="1"/>
          </p:cNvPicPr>
          <p:nvPr/>
        </p:nvPicPr>
        <p:blipFill>
          <a:blip r:embed="rId4"/>
          <a:stretch>
            <a:fillRect/>
          </a:stretch>
        </p:blipFill>
        <p:spPr>
          <a:xfrm>
            <a:off x="10116820" y="2839085"/>
            <a:ext cx="1534795" cy="1534795"/>
          </a:xfrm>
          <a:prstGeom prst="rect">
            <a:avLst/>
          </a:prstGeom>
        </p:spPr>
      </p:pic>
      <p:pic>
        <p:nvPicPr>
          <p:cNvPr id="41" name="Picture 40" descr="packaging"/>
          <p:cNvPicPr>
            <a:picLocks noChangeAspect="1"/>
          </p:cNvPicPr>
          <p:nvPr/>
        </p:nvPicPr>
        <p:blipFill>
          <a:blip r:embed="rId5"/>
          <a:stretch>
            <a:fillRect/>
          </a:stretch>
        </p:blipFill>
        <p:spPr>
          <a:xfrm>
            <a:off x="5518785" y="2499360"/>
            <a:ext cx="2214245" cy="2214245"/>
          </a:xfrm>
          <a:prstGeom prst="rect">
            <a:avLst/>
          </a:prstGeom>
        </p:spPr>
      </p:pic>
      <p:pic>
        <p:nvPicPr>
          <p:cNvPr id="42" name="Picture 41" descr="poster-icon-flat-style-illustration-vector-web-79563006"/>
          <p:cNvPicPr>
            <a:picLocks noChangeAspect="1"/>
          </p:cNvPicPr>
          <p:nvPr/>
        </p:nvPicPr>
        <p:blipFill>
          <a:blip r:embed="rId6"/>
          <a:srcRect l="24789" t="12586" r="23173" b="18403"/>
          <a:stretch>
            <a:fillRect/>
          </a:stretch>
        </p:blipFill>
        <p:spPr>
          <a:xfrm>
            <a:off x="8033385" y="2535555"/>
            <a:ext cx="1631315" cy="231394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descr="bg"/>
          <p:cNvPicPr>
            <a:picLocks noChangeAspect="1"/>
          </p:cNvPicPr>
          <p:nvPr/>
        </p:nvPicPr>
        <p:blipFill>
          <a:blip r:embed="rId1"/>
          <a:stretch>
            <a:fillRect/>
          </a:stretch>
        </p:blipFill>
        <p:spPr>
          <a:xfrm rot="180000">
            <a:off x="-876300" y="-1049020"/>
            <a:ext cx="13204825" cy="3646805"/>
          </a:xfrm>
          <a:prstGeom prst="rect">
            <a:avLst/>
          </a:prstGeom>
        </p:spPr>
      </p:pic>
      <p:sp>
        <p:nvSpPr>
          <p:cNvPr id="42" name="Rectangles 41"/>
          <p:cNvSpPr/>
          <p:nvPr/>
        </p:nvSpPr>
        <p:spPr>
          <a:xfrm>
            <a:off x="2685415" y="1238885"/>
            <a:ext cx="6845935" cy="541782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SG" altLang="en-US"/>
          </a:p>
        </p:txBody>
      </p:sp>
      <p:sp>
        <p:nvSpPr>
          <p:cNvPr id="11" name="Title 1"/>
          <p:cNvSpPr>
            <a:spLocks noGrp="1"/>
          </p:cNvSpPr>
          <p:nvPr>
            <p:ph type="title"/>
          </p:nvPr>
        </p:nvSpPr>
        <p:spPr/>
        <p:txBody>
          <a:bodyPr/>
          <a:lstStyle/>
          <a:p>
            <a:r>
              <a:rPr lang="en-SG" dirty="0">
                <a:latin typeface="Avocado Creamy" panose="02000500000000000000" charset="0"/>
                <a:cs typeface="Avocado Creamy" panose="02000500000000000000" charset="0"/>
              </a:rPr>
              <a:t>Mascots</a:t>
            </a:r>
            <a:endParaRPr lang="en-SG" dirty="0">
              <a:latin typeface="Avocado Creamy" panose="02000500000000000000" charset="0"/>
              <a:cs typeface="Avocado Creamy" panose="02000500000000000000" charset="0"/>
            </a:endParaRPr>
          </a:p>
        </p:txBody>
      </p:sp>
      <p:pic>
        <p:nvPicPr>
          <p:cNvPr id="2" name="Content Placeholder 1" descr="characters"/>
          <p:cNvPicPr>
            <a:picLocks noChangeAspect="1"/>
          </p:cNvPicPr>
          <p:nvPr>
            <p:ph sz="half" idx="1"/>
          </p:nvPr>
        </p:nvPicPr>
        <p:blipFill>
          <a:blip r:embed="rId2"/>
          <a:srcRect l="-428" r="68201" b="65460"/>
          <a:stretch>
            <a:fillRect/>
          </a:stretch>
        </p:blipFill>
        <p:spPr>
          <a:xfrm>
            <a:off x="2990215" y="1407160"/>
            <a:ext cx="1529715" cy="1503045"/>
          </a:xfrm>
          <a:prstGeom prst="rect">
            <a:avLst/>
          </a:prstGeom>
        </p:spPr>
      </p:pic>
      <p:grpSp>
        <p:nvGrpSpPr>
          <p:cNvPr id="38" name="Group 37"/>
          <p:cNvGrpSpPr/>
          <p:nvPr/>
        </p:nvGrpSpPr>
        <p:grpSpPr>
          <a:xfrm>
            <a:off x="2923540" y="1492885"/>
            <a:ext cx="6344920" cy="1515110"/>
            <a:chOff x="4604" y="2351"/>
            <a:chExt cx="9992" cy="2386"/>
          </a:xfrm>
        </p:grpSpPr>
        <p:grpSp>
          <p:nvGrpSpPr>
            <p:cNvPr id="3" name="Group 2"/>
            <p:cNvGrpSpPr/>
            <p:nvPr/>
          </p:nvGrpSpPr>
          <p:grpSpPr>
            <a:xfrm>
              <a:off x="4604" y="2351"/>
              <a:ext cx="9993" cy="2387"/>
              <a:chOff x="2475" y="3698"/>
              <a:chExt cx="14250" cy="3404"/>
            </a:xfrm>
          </p:grpSpPr>
          <p:sp>
            <p:nvSpPr>
              <p:cNvPr id="4" name="Rectangle 3"/>
              <p:cNvSpPr/>
              <p:nvPr/>
            </p:nvSpPr>
            <p:spPr>
              <a:xfrm>
                <a:off x="2475" y="3698"/>
                <a:ext cx="3735" cy="3404"/>
              </a:xfrm>
              <a:prstGeom prst="rect">
                <a:avLst/>
              </a:prstGeom>
              <a:noFill/>
              <a:ln w="3810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5" name="Rectangle 4"/>
              <p:cNvSpPr/>
              <p:nvPr/>
            </p:nvSpPr>
            <p:spPr>
              <a:xfrm>
                <a:off x="7732" y="3698"/>
                <a:ext cx="3735" cy="3404"/>
              </a:xfrm>
              <a:prstGeom prst="rect">
                <a:avLst/>
              </a:prstGeom>
              <a:noFill/>
              <a:ln w="3810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6" name="Rectangle 5"/>
              <p:cNvSpPr/>
              <p:nvPr/>
            </p:nvSpPr>
            <p:spPr>
              <a:xfrm>
                <a:off x="12990" y="3698"/>
                <a:ext cx="3735" cy="3404"/>
              </a:xfrm>
              <a:prstGeom prst="rect">
                <a:avLst/>
              </a:prstGeom>
              <a:noFill/>
              <a:ln w="3810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7" name="Plus Sign 6"/>
              <p:cNvSpPr/>
              <p:nvPr/>
            </p:nvSpPr>
            <p:spPr>
              <a:xfrm>
                <a:off x="6559" y="4987"/>
                <a:ext cx="825" cy="825"/>
              </a:xfrm>
              <a:prstGeom prst="mathPlus">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grpSp>
        <p:sp>
          <p:nvSpPr>
            <p:cNvPr id="10" name="Equal 9"/>
            <p:cNvSpPr/>
            <p:nvPr/>
          </p:nvSpPr>
          <p:spPr>
            <a:xfrm>
              <a:off x="11133" y="3255"/>
              <a:ext cx="623" cy="623"/>
            </a:xfrm>
            <a:prstGeom prst="mathEqual">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SG" altLang="en-US">
                <a:solidFill>
                  <a:schemeClr val="tx1"/>
                </a:solidFill>
              </a:endParaRPr>
            </a:p>
          </p:txBody>
        </p:sp>
      </p:grpSp>
      <p:pic>
        <p:nvPicPr>
          <p:cNvPr id="12" name="Content Placeholder 1" descr="characters"/>
          <p:cNvPicPr>
            <a:picLocks noChangeAspect="1"/>
          </p:cNvPicPr>
          <p:nvPr>
            <p:ph sz="half" idx="2"/>
          </p:nvPr>
        </p:nvPicPr>
        <p:blipFill>
          <a:blip r:embed="rId2"/>
          <a:srcRect l="39171" t="88" r="42154" b="72406"/>
          <a:stretch>
            <a:fillRect/>
          </a:stretch>
        </p:blipFill>
        <p:spPr>
          <a:xfrm>
            <a:off x="5653405" y="1652270"/>
            <a:ext cx="886460" cy="1196975"/>
          </a:xfrm>
          <a:prstGeom prst="rect">
            <a:avLst/>
          </a:prstGeom>
        </p:spPr>
      </p:pic>
      <p:pic>
        <p:nvPicPr>
          <p:cNvPr id="13" name="Content Placeholder 1" descr="characters"/>
          <p:cNvPicPr>
            <a:picLocks noChangeAspect="1"/>
          </p:cNvPicPr>
          <p:nvPr/>
        </p:nvPicPr>
        <p:blipFill>
          <a:blip r:embed="rId2"/>
          <a:srcRect l="66301" r="896" b="64891"/>
          <a:stretch>
            <a:fillRect/>
          </a:stretch>
        </p:blipFill>
        <p:spPr>
          <a:xfrm>
            <a:off x="7658735" y="1503045"/>
            <a:ext cx="1557020" cy="1527810"/>
          </a:xfrm>
          <a:prstGeom prst="rect">
            <a:avLst/>
          </a:prstGeom>
        </p:spPr>
      </p:pic>
      <p:pic>
        <p:nvPicPr>
          <p:cNvPr id="14" name="Content Placeholder 1" descr="characters"/>
          <p:cNvPicPr>
            <a:picLocks noChangeAspect="1"/>
          </p:cNvPicPr>
          <p:nvPr/>
        </p:nvPicPr>
        <p:blipFill>
          <a:blip r:embed="rId2"/>
          <a:srcRect t="34613" r="67090" b="33620"/>
          <a:stretch>
            <a:fillRect/>
          </a:stretch>
        </p:blipFill>
        <p:spPr>
          <a:xfrm>
            <a:off x="3024505" y="3256915"/>
            <a:ext cx="1562100" cy="1382395"/>
          </a:xfrm>
          <a:prstGeom prst="rect">
            <a:avLst/>
          </a:prstGeom>
        </p:spPr>
      </p:pic>
      <p:grpSp>
        <p:nvGrpSpPr>
          <p:cNvPr id="39" name="Group 38"/>
          <p:cNvGrpSpPr/>
          <p:nvPr/>
        </p:nvGrpSpPr>
        <p:grpSpPr>
          <a:xfrm>
            <a:off x="2923540" y="3190875"/>
            <a:ext cx="6344920" cy="1515110"/>
            <a:chOff x="4604" y="5025"/>
            <a:chExt cx="9992" cy="2386"/>
          </a:xfrm>
        </p:grpSpPr>
        <p:grpSp>
          <p:nvGrpSpPr>
            <p:cNvPr id="15" name="Group 14"/>
            <p:cNvGrpSpPr/>
            <p:nvPr/>
          </p:nvGrpSpPr>
          <p:grpSpPr>
            <a:xfrm>
              <a:off x="4604" y="5025"/>
              <a:ext cx="9993" cy="2387"/>
              <a:chOff x="2475" y="3698"/>
              <a:chExt cx="14250" cy="3404"/>
            </a:xfrm>
          </p:grpSpPr>
          <p:sp>
            <p:nvSpPr>
              <p:cNvPr id="16" name="Rectangle 3"/>
              <p:cNvSpPr/>
              <p:nvPr/>
            </p:nvSpPr>
            <p:spPr>
              <a:xfrm>
                <a:off x="2475" y="3698"/>
                <a:ext cx="3735" cy="3404"/>
              </a:xfrm>
              <a:prstGeom prst="rect">
                <a:avLst/>
              </a:prstGeom>
              <a:noFill/>
              <a:ln w="3810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sp>
            <p:nvSpPr>
              <p:cNvPr id="17" name="Rectangle 4"/>
              <p:cNvSpPr/>
              <p:nvPr/>
            </p:nvSpPr>
            <p:spPr>
              <a:xfrm>
                <a:off x="7732" y="3698"/>
                <a:ext cx="3735" cy="3404"/>
              </a:xfrm>
              <a:prstGeom prst="rect">
                <a:avLst/>
              </a:prstGeom>
              <a:noFill/>
              <a:ln w="3810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sp>
            <p:nvSpPr>
              <p:cNvPr id="18" name="Rectangle 5"/>
              <p:cNvSpPr/>
              <p:nvPr/>
            </p:nvSpPr>
            <p:spPr>
              <a:xfrm>
                <a:off x="12990" y="3698"/>
                <a:ext cx="3735" cy="3404"/>
              </a:xfrm>
              <a:prstGeom prst="rect">
                <a:avLst/>
              </a:prstGeom>
              <a:noFill/>
              <a:ln w="3810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sp>
            <p:nvSpPr>
              <p:cNvPr id="19" name="Plus Sign 6"/>
              <p:cNvSpPr/>
              <p:nvPr/>
            </p:nvSpPr>
            <p:spPr>
              <a:xfrm>
                <a:off x="6559" y="4987"/>
                <a:ext cx="825" cy="825"/>
              </a:xfrm>
              <a:prstGeom prst="mathPlus">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grpSp>
        <p:sp>
          <p:nvSpPr>
            <p:cNvPr id="21" name="Equal 20"/>
            <p:cNvSpPr/>
            <p:nvPr/>
          </p:nvSpPr>
          <p:spPr>
            <a:xfrm>
              <a:off x="11133" y="5929"/>
              <a:ext cx="623" cy="623"/>
            </a:xfrm>
            <a:prstGeom prst="mathEqual">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SG" altLang="en-US">
                <a:solidFill>
                  <a:schemeClr val="tx1"/>
                </a:solidFill>
              </a:endParaRPr>
            </a:p>
          </p:txBody>
        </p:sp>
      </p:grpSp>
      <p:grpSp>
        <p:nvGrpSpPr>
          <p:cNvPr id="40" name="Group 39"/>
          <p:cNvGrpSpPr/>
          <p:nvPr/>
        </p:nvGrpSpPr>
        <p:grpSpPr>
          <a:xfrm>
            <a:off x="2923540" y="4888865"/>
            <a:ext cx="6344920" cy="1515110"/>
            <a:chOff x="4604" y="7699"/>
            <a:chExt cx="9992" cy="2386"/>
          </a:xfrm>
        </p:grpSpPr>
        <p:grpSp>
          <p:nvGrpSpPr>
            <p:cNvPr id="24" name="Group 23"/>
            <p:cNvGrpSpPr/>
            <p:nvPr/>
          </p:nvGrpSpPr>
          <p:grpSpPr>
            <a:xfrm>
              <a:off x="4604" y="7699"/>
              <a:ext cx="9993" cy="2387"/>
              <a:chOff x="2475" y="3698"/>
              <a:chExt cx="14250" cy="3404"/>
            </a:xfrm>
          </p:grpSpPr>
          <p:sp>
            <p:nvSpPr>
              <p:cNvPr id="25" name="Rectangle 3"/>
              <p:cNvSpPr/>
              <p:nvPr/>
            </p:nvSpPr>
            <p:spPr>
              <a:xfrm>
                <a:off x="2475" y="3698"/>
                <a:ext cx="3735" cy="3404"/>
              </a:xfrm>
              <a:prstGeom prst="rect">
                <a:avLst/>
              </a:prstGeom>
              <a:noFill/>
              <a:ln w="3810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sp>
            <p:nvSpPr>
              <p:cNvPr id="26" name="Rectangle 4"/>
              <p:cNvSpPr/>
              <p:nvPr/>
            </p:nvSpPr>
            <p:spPr>
              <a:xfrm>
                <a:off x="7732" y="3698"/>
                <a:ext cx="3735" cy="3404"/>
              </a:xfrm>
              <a:prstGeom prst="rect">
                <a:avLst/>
              </a:prstGeom>
              <a:noFill/>
              <a:ln w="3810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sp>
            <p:nvSpPr>
              <p:cNvPr id="27" name="Rectangle 5"/>
              <p:cNvSpPr/>
              <p:nvPr/>
            </p:nvSpPr>
            <p:spPr>
              <a:xfrm>
                <a:off x="12990" y="3698"/>
                <a:ext cx="3735" cy="3404"/>
              </a:xfrm>
              <a:prstGeom prst="rect">
                <a:avLst/>
              </a:prstGeom>
              <a:noFill/>
              <a:ln w="38100">
                <a:solidFill>
                  <a:schemeClr val="bg1">
                    <a:lumMod val="75000"/>
                  </a:schemeClr>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sp>
            <p:nvSpPr>
              <p:cNvPr id="28" name="Plus Sign 6"/>
              <p:cNvSpPr/>
              <p:nvPr/>
            </p:nvSpPr>
            <p:spPr>
              <a:xfrm>
                <a:off x="6559" y="4987"/>
                <a:ext cx="825" cy="825"/>
              </a:xfrm>
              <a:prstGeom prst="mathPlus">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MY"/>
              </a:p>
            </p:txBody>
          </p:sp>
        </p:grpSp>
        <p:sp>
          <p:nvSpPr>
            <p:cNvPr id="30" name="Equal 29"/>
            <p:cNvSpPr/>
            <p:nvPr/>
          </p:nvSpPr>
          <p:spPr>
            <a:xfrm>
              <a:off x="11133" y="8603"/>
              <a:ext cx="623" cy="623"/>
            </a:xfrm>
            <a:prstGeom prst="mathEqual">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SG" altLang="en-US">
                <a:solidFill>
                  <a:schemeClr val="tx1"/>
                </a:solidFill>
              </a:endParaRPr>
            </a:p>
          </p:txBody>
        </p:sp>
      </p:grpSp>
      <p:pic>
        <p:nvPicPr>
          <p:cNvPr id="34" name="Content Placeholder 1" descr="characters"/>
          <p:cNvPicPr>
            <a:picLocks noChangeAspect="1"/>
          </p:cNvPicPr>
          <p:nvPr/>
        </p:nvPicPr>
        <p:blipFill>
          <a:blip r:embed="rId2"/>
          <a:srcRect l="35866" t="34613" r="36441" b="36451"/>
          <a:stretch>
            <a:fillRect/>
          </a:stretch>
        </p:blipFill>
        <p:spPr>
          <a:xfrm>
            <a:off x="5439410" y="3447415"/>
            <a:ext cx="1314450" cy="1259205"/>
          </a:xfrm>
          <a:prstGeom prst="rect">
            <a:avLst/>
          </a:prstGeom>
        </p:spPr>
      </p:pic>
      <p:pic>
        <p:nvPicPr>
          <p:cNvPr id="35" name="Content Placeholder 1" descr="characters"/>
          <p:cNvPicPr>
            <a:picLocks noChangeAspect="1"/>
          </p:cNvPicPr>
          <p:nvPr/>
        </p:nvPicPr>
        <p:blipFill>
          <a:blip r:embed="rId2"/>
          <a:srcRect l="68696" t="34613" b="34204"/>
          <a:stretch>
            <a:fillRect/>
          </a:stretch>
        </p:blipFill>
        <p:spPr>
          <a:xfrm>
            <a:off x="7783195" y="3284220"/>
            <a:ext cx="1485900" cy="1356995"/>
          </a:xfrm>
          <a:prstGeom prst="rect">
            <a:avLst/>
          </a:prstGeom>
        </p:spPr>
      </p:pic>
      <p:grpSp>
        <p:nvGrpSpPr>
          <p:cNvPr id="41" name="Group 40"/>
          <p:cNvGrpSpPr/>
          <p:nvPr/>
        </p:nvGrpSpPr>
        <p:grpSpPr>
          <a:xfrm>
            <a:off x="3028950" y="4956175"/>
            <a:ext cx="6126480" cy="1287780"/>
            <a:chOff x="4770" y="7805"/>
            <a:chExt cx="9648" cy="2028"/>
          </a:xfrm>
        </p:grpSpPr>
        <p:pic>
          <p:nvPicPr>
            <p:cNvPr id="33" name="Content Placeholder 1" descr="characters"/>
            <p:cNvPicPr>
              <a:picLocks noChangeAspect="1"/>
            </p:cNvPicPr>
            <p:nvPr/>
          </p:nvPicPr>
          <p:blipFill>
            <a:blip r:embed="rId2"/>
            <a:srcRect l="5378" t="71633" r="64013" b="-365"/>
            <a:stretch>
              <a:fillRect/>
            </a:stretch>
          </p:blipFill>
          <p:spPr>
            <a:xfrm>
              <a:off x="4770" y="7805"/>
              <a:ext cx="2288" cy="1969"/>
            </a:xfrm>
            <a:prstGeom prst="rect">
              <a:avLst/>
            </a:prstGeom>
          </p:spPr>
        </p:pic>
        <p:pic>
          <p:nvPicPr>
            <p:cNvPr id="36" name="Content Placeholder 1" descr="characters"/>
            <p:cNvPicPr>
              <a:picLocks noChangeAspect="1"/>
            </p:cNvPicPr>
            <p:nvPr/>
          </p:nvPicPr>
          <p:blipFill>
            <a:blip r:embed="rId2"/>
            <a:srcRect l="69766" t="73895"/>
            <a:stretch>
              <a:fillRect/>
            </a:stretch>
          </p:blipFill>
          <p:spPr>
            <a:xfrm>
              <a:off x="12158" y="7997"/>
              <a:ext cx="2260" cy="1789"/>
            </a:xfrm>
            <a:prstGeom prst="rect">
              <a:avLst/>
            </a:prstGeom>
          </p:spPr>
        </p:pic>
        <p:pic>
          <p:nvPicPr>
            <p:cNvPr id="37" name="Content Placeholder 1" descr="characters"/>
            <p:cNvPicPr>
              <a:picLocks noChangeAspect="1"/>
            </p:cNvPicPr>
            <p:nvPr/>
          </p:nvPicPr>
          <p:blipFill>
            <a:blip r:embed="rId2"/>
            <a:srcRect l="40950" t="73209" r="35799"/>
            <a:stretch>
              <a:fillRect/>
            </a:stretch>
          </p:blipFill>
          <p:spPr>
            <a:xfrm>
              <a:off x="8732" y="7997"/>
              <a:ext cx="1738" cy="1836"/>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0"/>
                                  </p:stCondLst>
                                  <p:childTnLst>
                                    <p:set>
                                      <p:cBhvr>
                                        <p:cTn id="9" dur="1" fill="hold">
                                          <p:stCondLst>
                                            <p:cond delay="0"/>
                                          </p:stCondLst>
                                        </p:cTn>
                                        <p:tgtEl>
                                          <p:spTgt spid="12"/>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34"/>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bg"/>
          <p:cNvPicPr>
            <a:picLocks noChangeAspect="1"/>
          </p:cNvPicPr>
          <p:nvPr/>
        </p:nvPicPr>
        <p:blipFill>
          <a:blip r:embed="rId1"/>
          <a:stretch>
            <a:fillRect/>
          </a:stretch>
        </p:blipFill>
        <p:spPr>
          <a:xfrm rot="180000">
            <a:off x="-876300" y="-1049020"/>
            <a:ext cx="13204825" cy="3646805"/>
          </a:xfrm>
          <a:prstGeom prst="rect">
            <a:avLst/>
          </a:prstGeom>
        </p:spPr>
      </p:pic>
      <p:sp>
        <p:nvSpPr>
          <p:cNvPr id="2" name="Title 1"/>
          <p:cNvSpPr>
            <a:spLocks noGrp="1"/>
          </p:cNvSpPr>
          <p:nvPr>
            <p:ph type="title"/>
          </p:nvPr>
        </p:nvSpPr>
        <p:spPr/>
        <p:txBody>
          <a:bodyPr/>
          <a:lstStyle/>
          <a:p>
            <a:r>
              <a:rPr lang="en-MY" dirty="0">
                <a:latin typeface="Avocado Creamy" panose="02000500000000000000" charset="0"/>
                <a:cs typeface="Avocado Creamy" panose="02000500000000000000" charset="0"/>
              </a:rPr>
              <a:t>Kingdom</a:t>
            </a:r>
            <a:endParaRPr lang="en-MY" dirty="0">
              <a:latin typeface="Avocado Creamy" panose="02000500000000000000" charset="0"/>
              <a:cs typeface="Avocado Creamy" panose="02000500000000000000" charset="0"/>
            </a:endParaRPr>
          </a:p>
        </p:txBody>
      </p:sp>
      <p:pic>
        <p:nvPicPr>
          <p:cNvPr id="10" name="Picture 9" descr="kingdom"/>
          <p:cNvPicPr>
            <a:picLocks noChangeAspect="1"/>
          </p:cNvPicPr>
          <p:nvPr/>
        </p:nvPicPr>
        <p:blipFill>
          <a:blip r:embed="rId2"/>
          <a:stretch>
            <a:fillRect/>
          </a:stretch>
        </p:blipFill>
        <p:spPr>
          <a:xfrm>
            <a:off x="1558925" y="1393825"/>
            <a:ext cx="9074150" cy="50749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g"/>
          <p:cNvPicPr>
            <a:picLocks noChangeAspect="1"/>
          </p:cNvPicPr>
          <p:nvPr/>
        </p:nvPicPr>
        <p:blipFill>
          <a:blip r:embed="rId1"/>
          <a:stretch>
            <a:fillRect/>
          </a:stretch>
        </p:blipFill>
        <p:spPr>
          <a:xfrm rot="180000">
            <a:off x="-876300" y="-1061085"/>
            <a:ext cx="13204825" cy="3646805"/>
          </a:xfrm>
          <a:prstGeom prst="rect">
            <a:avLst/>
          </a:prstGeom>
        </p:spPr>
      </p:pic>
      <p:sp>
        <p:nvSpPr>
          <p:cNvPr id="2" name="Title 1"/>
          <p:cNvSpPr>
            <a:spLocks noGrp="1"/>
          </p:cNvSpPr>
          <p:nvPr>
            <p:ph type="title"/>
          </p:nvPr>
        </p:nvSpPr>
        <p:spPr>
          <a:xfrm>
            <a:off x="838200" y="2766060"/>
            <a:ext cx="10515600" cy="1325563"/>
          </a:xfrm>
        </p:spPr>
        <p:txBody>
          <a:bodyPr/>
          <a:lstStyle/>
          <a:p>
            <a:pPr algn="ctr"/>
            <a:r>
              <a:rPr lang="en-SG" altLang="en-MY" dirty="0">
                <a:latin typeface="Avocado Creamy" panose="02000500000000000000" charset="0"/>
                <a:cs typeface="Avocado Creamy" panose="02000500000000000000" charset="0"/>
              </a:rPr>
              <a:t>Mobile app</a:t>
            </a:r>
            <a:endParaRPr lang="en-SG" altLang="en-MY" dirty="0">
              <a:latin typeface="Avocado Creamy" panose="02000500000000000000" charset="0"/>
              <a:cs typeface="Avocado Creamy" panose="02000500000000000000"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MY"/>
          </a:p>
        </p:txBody>
      </p:sp>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511618" y="0"/>
            <a:ext cx="3168763" cy="6858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3168763" cy="68580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236" y="0"/>
            <a:ext cx="3168763" cy="6858000"/>
          </a:xfrm>
          <a:prstGeom prst="rect">
            <a:avLst/>
          </a:prstGeom>
        </p:spPr>
      </p:pic>
      <p:sp>
        <p:nvSpPr>
          <p:cNvPr id="7" name="Arrow: Right 6"/>
          <p:cNvSpPr/>
          <p:nvPr/>
        </p:nvSpPr>
        <p:spPr>
          <a:xfrm>
            <a:off x="3565660" y="3213538"/>
            <a:ext cx="549060" cy="430924"/>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9" name="Arrow: Right 8"/>
          <p:cNvSpPr/>
          <p:nvPr/>
        </p:nvSpPr>
        <p:spPr>
          <a:xfrm>
            <a:off x="8077278" y="3221421"/>
            <a:ext cx="549060" cy="430924"/>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6" name="Content Placeholder 15"/>
          <p:cNvSpPr/>
          <p:nvPr>
            <p:ph idx="1"/>
          </p:nvPr>
        </p:nvSpPr>
        <p:spPr/>
        <p:txBody>
          <a:bodyPr/>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0"/>
            <a:ext cx="3168763" cy="6858000"/>
          </a:xfrm>
          <a:prstGeom prst="rect">
            <a:avLst/>
          </a:prstGeom>
        </p:spPr>
      </p:pic>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11618" y="-18393"/>
            <a:ext cx="3168763" cy="6858000"/>
          </a:xfrm>
          <a:prstGeom prst="rect">
            <a:avLst/>
          </a:prstGeom>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23236" y="0"/>
            <a:ext cx="3168763" cy="6858000"/>
          </a:xfrm>
          <a:prstGeom prst="rect">
            <a:avLst/>
          </a:prstGeom>
        </p:spPr>
      </p:pic>
      <p:sp>
        <p:nvSpPr>
          <p:cNvPr id="10" name="Arrow: Right 9"/>
          <p:cNvSpPr/>
          <p:nvPr/>
        </p:nvSpPr>
        <p:spPr>
          <a:xfrm>
            <a:off x="3565660" y="3213538"/>
            <a:ext cx="549060" cy="430924"/>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
        <p:nvSpPr>
          <p:cNvPr id="11" name="Arrow: Right 10"/>
          <p:cNvSpPr/>
          <p:nvPr/>
        </p:nvSpPr>
        <p:spPr>
          <a:xfrm>
            <a:off x="8077278" y="3221421"/>
            <a:ext cx="549060" cy="430924"/>
          </a:xfrm>
          <a:prstGeom prst="rightArrow">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631690" y="0"/>
            <a:ext cx="3168763" cy="6858000"/>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443</Words>
  <Application>WPS Presentation</Application>
  <PresentationFormat>Widescreen</PresentationFormat>
  <Paragraphs>64</Paragraphs>
  <Slides>20</Slides>
  <Notes>1</Notes>
  <HiddenSlides>0</HiddenSlides>
  <MMClips>2</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20</vt:i4>
      </vt:variant>
    </vt:vector>
  </HeadingPairs>
  <TitlesOfParts>
    <vt:vector size="31" baseType="lpstr">
      <vt:lpstr>Arial</vt:lpstr>
      <vt:lpstr>SimSun</vt:lpstr>
      <vt:lpstr>Wingdings</vt:lpstr>
      <vt:lpstr>Avocado Creamy</vt:lpstr>
      <vt:lpstr>AaYinXiang</vt:lpstr>
      <vt:lpstr>Microsoft YaHei</vt:lpstr>
      <vt:lpstr>Arial Unicode MS</vt:lpstr>
      <vt:lpstr>Calibri Light</vt:lpstr>
      <vt:lpstr>Calibri</vt:lpstr>
      <vt:lpstr>Office Theme</vt:lpstr>
      <vt:lpstr>1_Office Theme</vt:lpstr>
      <vt:lpstr>Let's be Friends The Newtella Way by Alyssa</vt:lpstr>
      <vt:lpstr>Concept</vt:lpstr>
      <vt:lpstr>mediums </vt:lpstr>
      <vt:lpstr>Mascots</vt:lpstr>
      <vt:lpstr>Kingdom</vt:lpstr>
      <vt:lpstr>Mobile app</vt:lpstr>
      <vt:lpstr>PowerPoint 演示文稿</vt:lpstr>
      <vt:lpstr>PowerPoint 演示文稿</vt:lpstr>
      <vt:lpstr>PowerPoint 演示文稿</vt:lpstr>
      <vt:lpstr>PowerPoint 演示文稿</vt:lpstr>
      <vt:lpstr>Level up</vt:lpstr>
      <vt:lpstr>PowerPoint 演示文稿</vt:lpstr>
      <vt:lpstr>Social Media</vt:lpstr>
      <vt:lpstr>Social Media</vt:lpstr>
      <vt:lpstr>Event</vt:lpstr>
      <vt:lpstr>Event</vt:lpstr>
      <vt:lpstr>Event</vt:lpstr>
      <vt:lpstr>Poster</vt:lpstr>
      <vt:lpstr>Packaging</vt:lpstr>
      <vt:lpstr>Social Media</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Newtella Way</dc:title>
  <dc:creator>Tang Li Xuan</dc:creator>
  <cp:lastModifiedBy>wenxin</cp:lastModifiedBy>
  <cp:revision>63</cp:revision>
  <dcterms:created xsi:type="dcterms:W3CDTF">2020-06-14T18:11:00Z</dcterms:created>
  <dcterms:modified xsi:type="dcterms:W3CDTF">2020-06-18T10:44:26Z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1033-11.2.0.9431</vt:lpwstr>
  </property>
</Properties>
</file>